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9271000" cy="7010400"/>
  <p:defaultText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5" algn="l" defTabSz="4389028" rtl="0" eaLnBrk="1" latinLnBrk="0" hangingPunct="1">
      <a:defRPr sz="87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80A33"/>
    <a:srgbClr val="BB0A2A"/>
    <a:srgbClr val="272525"/>
    <a:srgbClr val="9A9B84"/>
    <a:srgbClr val="10253F"/>
    <a:srgbClr val="215968"/>
    <a:srgbClr val="E46C0A"/>
    <a:srgbClr val="403152"/>
    <a:srgbClr val="1E1C11"/>
    <a:srgbClr val="9848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868" autoAdjust="0"/>
    <p:restoredTop sz="95135" autoAdjust="0"/>
  </p:normalViewPr>
  <p:slideViewPr>
    <p:cSldViewPr snapToObjects="1">
      <p:cViewPr>
        <p:scale>
          <a:sx n="28" d="100"/>
          <a:sy n="28" d="100"/>
        </p:scale>
        <p:origin x="-888" y="40"/>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17433" cy="350520"/>
          </a:xfrm>
          <a:prstGeom prst="rect">
            <a:avLst/>
          </a:prstGeom>
        </p:spPr>
        <p:txBody>
          <a:bodyPr vert="horz" lIns="93031" tIns="46516" rIns="93031" bIns="46516" rtlCol="0"/>
          <a:lstStyle>
            <a:lvl1pPr algn="l">
              <a:defRPr sz="1200"/>
            </a:lvl1pPr>
          </a:lstStyle>
          <a:p>
            <a:endParaRPr lang="en-US"/>
          </a:p>
        </p:txBody>
      </p:sp>
      <p:sp>
        <p:nvSpPr>
          <p:cNvPr id="3" name="Date Placeholder 2"/>
          <p:cNvSpPr>
            <a:spLocks noGrp="1"/>
          </p:cNvSpPr>
          <p:nvPr>
            <p:ph type="dt" sz="quarter" idx="1"/>
          </p:nvPr>
        </p:nvSpPr>
        <p:spPr>
          <a:xfrm>
            <a:off x="5251421" y="0"/>
            <a:ext cx="4017433" cy="350520"/>
          </a:xfrm>
          <a:prstGeom prst="rect">
            <a:avLst/>
          </a:prstGeom>
        </p:spPr>
        <p:txBody>
          <a:bodyPr vert="horz" lIns="93031" tIns="46516" rIns="93031" bIns="46516" rtlCol="0"/>
          <a:lstStyle>
            <a:lvl1pPr algn="r">
              <a:defRPr sz="1200"/>
            </a:lvl1pPr>
          </a:lstStyle>
          <a:p>
            <a:fld id="{9281E4DE-EB0E-4FB2-BE29-FC865D9A50FC}" type="datetimeFigureOut">
              <a:rPr lang="en-US" smtClean="0"/>
              <a:t>3/28/18</a:t>
            </a:fld>
            <a:endParaRPr lang="en-US"/>
          </a:p>
        </p:txBody>
      </p:sp>
      <p:sp>
        <p:nvSpPr>
          <p:cNvPr id="4" name="Footer Placeholder 3"/>
          <p:cNvSpPr>
            <a:spLocks noGrp="1"/>
          </p:cNvSpPr>
          <p:nvPr>
            <p:ph type="ftr" sz="quarter" idx="2"/>
          </p:nvPr>
        </p:nvSpPr>
        <p:spPr>
          <a:xfrm>
            <a:off x="0" y="6658664"/>
            <a:ext cx="4017433" cy="350520"/>
          </a:xfrm>
          <a:prstGeom prst="rect">
            <a:avLst/>
          </a:prstGeom>
        </p:spPr>
        <p:txBody>
          <a:bodyPr vert="horz" lIns="93031" tIns="46516" rIns="93031" bIns="46516" rtlCol="0" anchor="b"/>
          <a:lstStyle>
            <a:lvl1pPr algn="l">
              <a:defRPr sz="1200"/>
            </a:lvl1pPr>
          </a:lstStyle>
          <a:p>
            <a:endParaRPr lang="en-US"/>
          </a:p>
        </p:txBody>
      </p:sp>
      <p:sp>
        <p:nvSpPr>
          <p:cNvPr id="5" name="Slide Number Placeholder 4"/>
          <p:cNvSpPr>
            <a:spLocks noGrp="1"/>
          </p:cNvSpPr>
          <p:nvPr>
            <p:ph type="sldNum" sz="quarter" idx="3"/>
          </p:nvPr>
        </p:nvSpPr>
        <p:spPr>
          <a:xfrm>
            <a:off x="5251421" y="6658664"/>
            <a:ext cx="4017433" cy="350520"/>
          </a:xfrm>
          <a:prstGeom prst="rect">
            <a:avLst/>
          </a:prstGeom>
        </p:spPr>
        <p:txBody>
          <a:bodyPr vert="horz" lIns="93031" tIns="46516" rIns="93031" bIns="46516" rtlCol="0" anchor="b"/>
          <a:lstStyle>
            <a:lvl1pPr algn="r">
              <a:defRPr sz="1200"/>
            </a:lvl1pPr>
          </a:lstStyle>
          <a:p>
            <a:fld id="{DE247C12-2C6F-4F8F-A764-8CB2FE9A43B8}" type="slidenum">
              <a:rPr lang="en-US" smtClean="0"/>
              <a:t>‹#›</a:t>
            </a:fld>
            <a:endParaRPr lang="en-US"/>
          </a:p>
        </p:txBody>
      </p:sp>
    </p:spTree>
    <p:extLst>
      <p:ext uri="{BB962C8B-B14F-4D97-AF65-F5344CB8AC3E}">
        <p14:creationId xmlns:p14="http://schemas.microsoft.com/office/powerpoint/2010/main" val="846791241"/>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17963" cy="350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251450" y="0"/>
            <a:ext cx="4017963" cy="350838"/>
          </a:xfrm>
          <a:prstGeom prst="rect">
            <a:avLst/>
          </a:prstGeom>
        </p:spPr>
        <p:txBody>
          <a:bodyPr vert="horz" lIns="91440" tIns="45720" rIns="91440" bIns="45720" rtlCol="0"/>
          <a:lstStyle>
            <a:lvl1pPr algn="r">
              <a:defRPr sz="1200"/>
            </a:lvl1pPr>
          </a:lstStyle>
          <a:p>
            <a:fld id="{3B8C2AEA-5004-D64B-819A-00ADFF1C0511}" type="datetimeFigureOut">
              <a:rPr lang="en-US" smtClean="0"/>
              <a:t>3/28/18</a:t>
            </a:fld>
            <a:endParaRPr lang="en-US"/>
          </a:p>
        </p:txBody>
      </p:sp>
      <p:sp>
        <p:nvSpPr>
          <p:cNvPr id="4" name="Slide Image Placeholder 3"/>
          <p:cNvSpPr>
            <a:spLocks noGrp="1" noRot="1" noChangeAspect="1"/>
          </p:cNvSpPr>
          <p:nvPr>
            <p:ph type="sldImg" idx="2"/>
          </p:nvPr>
        </p:nvSpPr>
        <p:spPr>
          <a:xfrm>
            <a:off x="3059113" y="876300"/>
            <a:ext cx="3152775" cy="23653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27100" y="3373438"/>
            <a:ext cx="7416800" cy="276066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659563"/>
            <a:ext cx="4017963" cy="3508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251450" y="6659563"/>
            <a:ext cx="4017963" cy="350837"/>
          </a:xfrm>
          <a:prstGeom prst="rect">
            <a:avLst/>
          </a:prstGeom>
        </p:spPr>
        <p:txBody>
          <a:bodyPr vert="horz" lIns="91440" tIns="45720" rIns="91440" bIns="45720" rtlCol="0" anchor="b"/>
          <a:lstStyle>
            <a:lvl1pPr algn="r">
              <a:defRPr sz="1200"/>
            </a:lvl1pPr>
          </a:lstStyle>
          <a:p>
            <a:fld id="{AE6B2017-0A42-6E4B-BAB7-024288AC21DB}" type="slidenum">
              <a:rPr lang="en-US" smtClean="0"/>
              <a:t>‹#›</a:t>
            </a:fld>
            <a:endParaRPr lang="en-US"/>
          </a:p>
        </p:txBody>
      </p:sp>
    </p:spTree>
    <p:extLst>
      <p:ext uri="{BB962C8B-B14F-4D97-AF65-F5344CB8AC3E}">
        <p14:creationId xmlns:p14="http://schemas.microsoft.com/office/powerpoint/2010/main" val="15179242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AE6B2017-0A42-6E4B-BAB7-024288AC21DB}" type="slidenum">
              <a:rPr lang="en-US" smtClean="0"/>
              <a:t>1</a:t>
            </a:fld>
            <a:endParaRPr lang="en-US"/>
          </a:p>
        </p:txBody>
      </p:sp>
    </p:spTree>
    <p:extLst>
      <p:ext uri="{BB962C8B-B14F-4D97-AF65-F5344CB8AC3E}">
        <p14:creationId xmlns:p14="http://schemas.microsoft.com/office/powerpoint/2010/main" val="1795215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1041401" y="571500"/>
            <a:ext cx="32037867" cy="2857500"/>
          </a:xfrm>
        </p:spPr>
        <p:txBody>
          <a:bodyPr/>
          <a:lstStyle>
            <a:lvl1pPr marL="0" indent="0">
              <a:buNone/>
              <a:defRPr sz="13400"/>
            </a:lvl1pPr>
          </a:lstStyle>
          <a:p>
            <a:pPr algn="ctr"/>
            <a:r>
              <a:rPr lang="en-US" sz="6700" b="1" i="1" dirty="0">
                <a:solidFill>
                  <a:schemeClr val="bg1"/>
                </a:solidFill>
                <a:effectLst>
                  <a:outerShdw blurRad="38100" dist="38100" dir="2700000" algn="tl">
                    <a:srgbClr val="000000">
                      <a:alpha val="43137"/>
                    </a:srgbClr>
                  </a:outerShdw>
                </a:effectLst>
                <a:cs typeface="Arial" pitchFamily="34" charset="0"/>
              </a:rPr>
              <a:t>This is a Scientific Poster Template created by </a:t>
            </a:r>
            <a:r>
              <a:rPr lang="en-US" sz="6700" b="1" i="1" dirty="0" err="1">
                <a:solidFill>
                  <a:schemeClr val="bg1"/>
                </a:solidFill>
                <a:effectLst>
                  <a:outerShdw blurRad="38100" dist="38100" dir="2700000" algn="tl">
                    <a:srgbClr val="000000">
                      <a:alpha val="43137"/>
                    </a:srgbClr>
                  </a:outerShdw>
                </a:effectLst>
                <a:cs typeface="Arial" pitchFamily="34" charset="0"/>
              </a:rPr>
              <a:t>Graphicsland</a:t>
            </a:r>
            <a:r>
              <a:rPr lang="en-US" sz="6700" b="1" i="1" dirty="0">
                <a:solidFill>
                  <a:schemeClr val="bg1"/>
                </a:solidFill>
                <a:effectLst>
                  <a:outerShdw blurRad="38100" dist="38100" dir="2700000" algn="tl">
                    <a:srgbClr val="000000">
                      <a:alpha val="43137"/>
                    </a:srgbClr>
                  </a:outerShdw>
                </a:effectLst>
                <a:cs typeface="Arial" pitchFamily="34" charset="0"/>
              </a:rPr>
              <a:t> &amp; MakeSigns.com </a:t>
            </a:r>
            <a:br>
              <a:rPr lang="en-US" sz="6700" b="1" i="1" dirty="0">
                <a:solidFill>
                  <a:schemeClr val="bg1"/>
                </a:solidFill>
                <a:effectLst>
                  <a:outerShdw blurRad="38100" dist="38100" dir="2700000" algn="tl">
                    <a:srgbClr val="000000">
                      <a:alpha val="43137"/>
                    </a:srgbClr>
                  </a:outerShdw>
                </a:effectLst>
                <a:cs typeface="Arial" pitchFamily="34" charset="0"/>
              </a:rPr>
            </a:br>
            <a:r>
              <a:rPr lang="en-US" sz="6700" b="1" i="1" dirty="0">
                <a:solidFill>
                  <a:schemeClr val="bg1"/>
                </a:solidFill>
                <a:effectLst>
                  <a:outerShdw blurRad="38100" dist="38100" dir="2700000" algn="tl">
                    <a:srgbClr val="000000">
                      <a:alpha val="43137"/>
                    </a:srgbClr>
                  </a:outerShdw>
                </a:effectLst>
                <a:cs typeface="Arial" pitchFamily="34" charset="0"/>
              </a:rPr>
              <a:t>Your poster title would go on these lines</a:t>
            </a:r>
          </a:p>
        </p:txBody>
      </p:sp>
      <p:sp>
        <p:nvSpPr>
          <p:cNvPr id="12" name="Text Placeholder 11"/>
          <p:cNvSpPr>
            <a:spLocks noGrp="1"/>
          </p:cNvSpPr>
          <p:nvPr>
            <p:ph type="body" sz="quarter" idx="11" hasCustomPrompt="1"/>
          </p:nvPr>
        </p:nvSpPr>
        <p:spPr>
          <a:xfrm>
            <a:off x="1041401" y="3886200"/>
            <a:ext cx="32037867" cy="1828800"/>
          </a:xfrm>
        </p:spPr>
        <p:txBody>
          <a:bodyPr/>
          <a:lstStyle>
            <a:lvl1pPr marL="0" indent="0">
              <a:buNone/>
              <a:defRPr sz="13400"/>
            </a:lvl1pPr>
          </a:lstStyle>
          <a:p>
            <a:pPr algn="ctr"/>
            <a:r>
              <a:rPr lang="en-US" sz="4500" dirty="0">
                <a:solidFill>
                  <a:schemeClr val="bg1"/>
                </a:solidFill>
                <a:cs typeface="Arial" pitchFamily="34" charset="0"/>
              </a:rPr>
              <a:t>Author Name, RN</a:t>
            </a:r>
            <a:r>
              <a:rPr lang="en-US" sz="4500" baseline="30000" dirty="0">
                <a:solidFill>
                  <a:schemeClr val="bg1"/>
                </a:solidFill>
                <a:cs typeface="Arial" pitchFamily="34" charset="0"/>
              </a:rPr>
              <a:t>1</a:t>
            </a:r>
            <a:r>
              <a:rPr lang="en-US" sz="4500" dirty="0">
                <a:solidFill>
                  <a:schemeClr val="bg1"/>
                </a:solidFill>
                <a:cs typeface="Arial" pitchFamily="34" charset="0"/>
              </a:rPr>
              <a:t>; Author Name, Ph.D</a:t>
            </a:r>
            <a:r>
              <a:rPr lang="en-US" sz="4500" baseline="30000" dirty="0">
                <a:solidFill>
                  <a:schemeClr val="bg1"/>
                </a:solidFill>
                <a:cs typeface="Arial" pitchFamily="34" charset="0"/>
              </a:rPr>
              <a:t>2</a:t>
            </a:r>
            <a:r>
              <a:rPr lang="en-US" sz="4500" dirty="0">
                <a:solidFill>
                  <a:schemeClr val="bg1"/>
                </a:solidFill>
                <a:cs typeface="Arial" pitchFamily="34" charset="0"/>
              </a:rPr>
              <a:t>, Author Name, RN</a:t>
            </a:r>
            <a:r>
              <a:rPr lang="en-US" sz="4500" baseline="30000" dirty="0">
                <a:solidFill>
                  <a:schemeClr val="bg1"/>
                </a:solidFill>
                <a:cs typeface="Arial" pitchFamily="34" charset="0"/>
              </a:rPr>
              <a:t>2,3</a:t>
            </a:r>
            <a:r>
              <a:rPr lang="en-US" sz="4500" dirty="0">
                <a:solidFill>
                  <a:schemeClr val="bg1"/>
                </a:solidFill>
                <a:cs typeface="Arial" pitchFamily="34" charset="0"/>
              </a:rPr>
              <a:t>; Author Name, Ph.D</a:t>
            </a:r>
            <a:r>
              <a:rPr lang="en-US" sz="4500" baseline="30000" dirty="0">
                <a:solidFill>
                  <a:schemeClr val="bg1"/>
                </a:solidFill>
                <a:cs typeface="Arial" pitchFamily="34" charset="0"/>
              </a:rPr>
              <a:t>1,4</a:t>
            </a:r>
            <a:r>
              <a:rPr lang="en-US" sz="4500" dirty="0">
                <a:solidFill>
                  <a:schemeClr val="bg1"/>
                </a:solidFill>
                <a:cs typeface="Arial" pitchFamily="34" charset="0"/>
              </a:rPr>
              <a:t> </a:t>
            </a:r>
            <a:br>
              <a:rPr lang="en-US" sz="4500" dirty="0">
                <a:solidFill>
                  <a:schemeClr val="bg1"/>
                </a:solidFill>
                <a:cs typeface="Arial" pitchFamily="34" charset="0"/>
              </a:rPr>
            </a:br>
            <a:r>
              <a:rPr lang="en-US" sz="4500" baseline="30000" dirty="0">
                <a:solidFill>
                  <a:schemeClr val="bg1"/>
                </a:solidFill>
                <a:cs typeface="Arial" pitchFamily="34" charset="0"/>
              </a:rPr>
              <a:t>1</a:t>
            </a:r>
            <a:r>
              <a:rPr lang="en-US" sz="4500" dirty="0">
                <a:solidFill>
                  <a:schemeClr val="bg1"/>
                </a:solidFill>
                <a:cs typeface="Arial" pitchFamily="34" charset="0"/>
              </a:rPr>
              <a:t>Name of University, City, State; </a:t>
            </a:r>
            <a:r>
              <a:rPr lang="en-US" sz="4500" baseline="30000" dirty="0">
                <a:solidFill>
                  <a:schemeClr val="bg1"/>
                </a:solidFill>
                <a:cs typeface="Arial" pitchFamily="34" charset="0"/>
              </a:rPr>
              <a:t>2</a:t>
            </a:r>
            <a:r>
              <a:rPr lang="en-US" sz="4500" dirty="0">
                <a:solidFill>
                  <a:schemeClr val="bg1"/>
                </a:solidFill>
                <a:cs typeface="Arial" pitchFamily="34" charset="0"/>
              </a:rPr>
              <a:t>Name of University, City, State; </a:t>
            </a:r>
            <a:r>
              <a:rPr lang="en-US" sz="4500" baseline="30000" dirty="0">
                <a:solidFill>
                  <a:schemeClr val="bg1"/>
                </a:solidFill>
                <a:cs typeface="Arial" pitchFamily="34" charset="0"/>
              </a:rPr>
              <a:t>3</a:t>
            </a:r>
            <a:r>
              <a:rPr lang="en-US" sz="4500" dirty="0">
                <a:solidFill>
                  <a:schemeClr val="bg1"/>
                </a:solidFill>
                <a:cs typeface="Arial" pitchFamily="34" charset="0"/>
              </a:rPr>
              <a:t>Name of University, City, State; </a:t>
            </a:r>
            <a:r>
              <a:rPr lang="en-US" sz="4500" baseline="30000" dirty="0">
                <a:solidFill>
                  <a:schemeClr val="bg1"/>
                </a:solidFill>
                <a:cs typeface="Arial" pitchFamily="34" charset="0"/>
              </a:rPr>
              <a:t>4</a:t>
            </a:r>
            <a:r>
              <a:rPr lang="en-US" sz="4500" dirty="0">
                <a:solidFill>
                  <a:schemeClr val="bg1"/>
                </a:solidFill>
                <a:cs typeface="Arial" pitchFamily="34" charset="0"/>
              </a:rPr>
              <a:t>Name of University, City, State; </a:t>
            </a:r>
          </a:p>
        </p:txBody>
      </p:sp>
    </p:spTree>
    <p:extLst>
      <p:ext uri="{BB962C8B-B14F-4D97-AF65-F5344CB8AC3E}">
        <p14:creationId xmlns:p14="http://schemas.microsoft.com/office/powerpoint/2010/main" val="8042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1F909-3568-40F5-8205-05484158C88C}" type="datetimeFigureOut">
              <a:rPr lang="en-US" smtClean="0"/>
              <a:t>3/28/18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56646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4559082" y="4221484"/>
            <a:ext cx="35547303" cy="8987790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901947" y="4221484"/>
            <a:ext cx="105925617" cy="898779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1F909-3568-40F5-8205-05484158C88C}" type="datetimeFigureOut">
              <a:rPr lang="en-US" smtClean="0"/>
              <a:t>3/28/18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63469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8E1F909-3568-40F5-8205-05484158C88C}" type="datetimeFigureOut">
              <a:rPr lang="en-US" smtClean="0"/>
              <a:t>3/28/18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394413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3"/>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3" y="13952227"/>
            <a:ext cx="37307520" cy="7200897"/>
          </a:xfrm>
        </p:spPr>
        <p:txBody>
          <a:bodyPr anchor="b"/>
          <a:lstStyle>
            <a:lvl1pPr marL="0" indent="0">
              <a:buNone/>
              <a:defRPr sz="9700">
                <a:solidFill>
                  <a:schemeClr val="tx1">
                    <a:tint val="75000"/>
                  </a:schemeClr>
                </a:solidFill>
              </a:defRPr>
            </a:lvl1pPr>
            <a:lvl2pPr marL="2194514" indent="0">
              <a:buNone/>
              <a:defRPr sz="8700">
                <a:solidFill>
                  <a:schemeClr val="tx1">
                    <a:tint val="75000"/>
                  </a:schemeClr>
                </a:solidFill>
              </a:defRPr>
            </a:lvl2pPr>
            <a:lvl3pPr marL="4389028" indent="0">
              <a:buNone/>
              <a:defRPr sz="7700">
                <a:solidFill>
                  <a:schemeClr val="tx1">
                    <a:tint val="75000"/>
                  </a:schemeClr>
                </a:solidFill>
              </a:defRPr>
            </a:lvl3pPr>
            <a:lvl4pPr marL="6583543" indent="0">
              <a:buNone/>
              <a:defRPr sz="6700">
                <a:solidFill>
                  <a:schemeClr val="tx1">
                    <a:tint val="75000"/>
                  </a:schemeClr>
                </a:solidFill>
              </a:defRPr>
            </a:lvl4pPr>
            <a:lvl5pPr marL="8778057" indent="0">
              <a:buNone/>
              <a:defRPr sz="6700">
                <a:solidFill>
                  <a:schemeClr val="tx1">
                    <a:tint val="75000"/>
                  </a:schemeClr>
                </a:solidFill>
              </a:defRPr>
            </a:lvl5pPr>
            <a:lvl6pPr marL="10972571" indent="0">
              <a:buNone/>
              <a:defRPr sz="6700">
                <a:solidFill>
                  <a:schemeClr val="tx1">
                    <a:tint val="75000"/>
                  </a:schemeClr>
                </a:solidFill>
              </a:defRPr>
            </a:lvl6pPr>
            <a:lvl7pPr marL="13167085" indent="0">
              <a:buNone/>
              <a:defRPr sz="6700">
                <a:solidFill>
                  <a:schemeClr val="tx1">
                    <a:tint val="75000"/>
                  </a:schemeClr>
                </a:solidFill>
              </a:defRPr>
            </a:lvl7pPr>
            <a:lvl8pPr marL="15361599" indent="0">
              <a:buNone/>
              <a:defRPr sz="6700">
                <a:solidFill>
                  <a:schemeClr val="tx1">
                    <a:tint val="75000"/>
                  </a:schemeClr>
                </a:solidFill>
              </a:defRPr>
            </a:lvl8pPr>
            <a:lvl9pPr marL="17556115"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8E1F909-3568-40F5-8205-05484158C88C}" type="datetimeFigureOut">
              <a:rPr lang="en-US" smtClean="0"/>
              <a:t>3/28/18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3752968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901944" y="24582124"/>
            <a:ext cx="70736457" cy="69517263"/>
          </a:xfrm>
        </p:spPr>
        <p:txBody>
          <a:bodyPr/>
          <a:lstStyle>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9369924" y="24582124"/>
            <a:ext cx="70736463" cy="69517263"/>
          </a:xfrm>
        </p:spPr>
        <p:txBody>
          <a:bodyPr/>
          <a:lstStyle>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8E1F909-3568-40F5-8205-05484158C88C}" type="datetimeFigureOut">
              <a:rPr lang="en-US" smtClean="0"/>
              <a:t>3/28/18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017245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3"/>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2" y="7368545"/>
            <a:ext cx="19392903" cy="3070857"/>
          </a:xfrm>
        </p:spPr>
        <p:txBody>
          <a:bodyPr anchor="b"/>
          <a:lstStyle>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5"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2" y="10439402"/>
            <a:ext cx="19392903" cy="18966183"/>
          </a:xfrm>
        </p:spPr>
        <p:txBody>
          <a:bodyPr/>
          <a:lstStyle>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5"/>
            <a:ext cx="19400520" cy="3070857"/>
          </a:xfrm>
        </p:spPr>
        <p:txBody>
          <a:bodyPr anchor="b"/>
          <a:lstStyle>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5"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3" y="10439402"/>
            <a:ext cx="19400520" cy="18966183"/>
          </a:xfrm>
        </p:spPr>
        <p:txBody>
          <a:bodyPr/>
          <a:lstStyle>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8E1F909-3568-40F5-8205-05484158C88C}" type="datetimeFigureOut">
              <a:rPr lang="en-US" smtClean="0"/>
              <a:t>3/28/18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3947019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8E1F909-3568-40F5-8205-05484158C88C}" type="datetimeFigureOut">
              <a:rPr lang="en-US" smtClean="0"/>
              <a:t>3/28/18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366342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E1F909-3568-40F5-8205-05484158C88C}" type="datetimeFigureOut">
              <a:rPr lang="en-US" smtClean="0"/>
              <a:t>3/28/18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860914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4" y="1310640"/>
            <a:ext cx="14439903" cy="5577840"/>
          </a:xfrm>
        </p:spPr>
        <p:txBody>
          <a:bodyPr anchor="b"/>
          <a:lstStyle>
            <a:lvl1pPr algn="l">
              <a:defRPr sz="9700" b="1"/>
            </a:lvl1pPr>
          </a:lstStyle>
          <a:p>
            <a:r>
              <a:rPr lang="en-US"/>
              <a:t>Click to edit Master title style</a:t>
            </a:r>
          </a:p>
        </p:txBody>
      </p:sp>
      <p:sp>
        <p:nvSpPr>
          <p:cNvPr id="3" name="Content Placeholder 2"/>
          <p:cNvSpPr>
            <a:spLocks noGrp="1"/>
          </p:cNvSpPr>
          <p:nvPr>
            <p:ph idx="1"/>
          </p:nvPr>
        </p:nvSpPr>
        <p:spPr>
          <a:xfrm>
            <a:off x="17160240" y="1310643"/>
            <a:ext cx="24536400" cy="28094943"/>
          </a:xfrm>
        </p:spPr>
        <p:txBody>
          <a:bodyPr/>
          <a:lstStyle>
            <a:lvl1pPr>
              <a:defRPr sz="15400"/>
            </a:lvl1pPr>
            <a:lvl2pPr>
              <a:defRPr sz="13400"/>
            </a:lvl2pPr>
            <a:lvl3pPr>
              <a:defRPr sz="11500"/>
            </a:lvl3pPr>
            <a:lvl4pPr>
              <a:defRPr sz="9700"/>
            </a:lvl4pPr>
            <a:lvl5pPr>
              <a:defRPr sz="9700"/>
            </a:lvl5pPr>
            <a:lvl6pPr>
              <a:defRPr sz="9700"/>
            </a:lvl6pPr>
            <a:lvl7pPr>
              <a:defRPr sz="9700"/>
            </a:lvl7pPr>
            <a:lvl8pPr>
              <a:defRPr sz="9700"/>
            </a:lvl8pPr>
            <a:lvl9pPr>
              <a:defRPr sz="9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4" y="6888483"/>
            <a:ext cx="14439903" cy="22517103"/>
          </a:xfrm>
        </p:spPr>
        <p:txBody>
          <a:bodyPr/>
          <a:lstStyle>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5"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F8E1F909-3568-40F5-8205-05484158C88C}" type="datetimeFigureOut">
              <a:rPr lang="en-US" smtClean="0"/>
              <a:t>3/28/18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833310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2"/>
            <a:ext cx="26334720" cy="2720343"/>
          </a:xfrm>
        </p:spPr>
        <p:txBody>
          <a:bodyPr anchor="b"/>
          <a:lstStyle>
            <a:lvl1pPr algn="l">
              <a:defRPr sz="9700" b="1"/>
            </a:lvl1pPr>
          </a:lstStyle>
          <a:p>
            <a:r>
              <a:rPr lang="en-US"/>
              <a:t>Click to edit Master title style</a:t>
            </a:r>
          </a:p>
        </p:txBody>
      </p:sp>
      <p:sp>
        <p:nvSpPr>
          <p:cNvPr id="3" name="Picture Placeholder 2"/>
          <p:cNvSpPr>
            <a:spLocks noGrp="1"/>
          </p:cNvSpPr>
          <p:nvPr>
            <p:ph type="pic" idx="1"/>
          </p:nvPr>
        </p:nvSpPr>
        <p:spPr>
          <a:xfrm>
            <a:off x="8602983" y="2941320"/>
            <a:ext cx="26334720" cy="19751040"/>
          </a:xfrm>
        </p:spPr>
        <p:txBody>
          <a:bodyPr/>
          <a:lstStyle>
            <a:lvl1pPr marL="0" indent="0">
              <a:buNone/>
              <a:defRPr sz="15400"/>
            </a:lvl1pPr>
            <a:lvl2pPr marL="2194514" indent="0">
              <a:buNone/>
              <a:defRPr sz="13400"/>
            </a:lvl2pPr>
            <a:lvl3pPr marL="4389028" indent="0">
              <a:buNone/>
              <a:defRPr sz="11500"/>
            </a:lvl3pPr>
            <a:lvl4pPr marL="6583543" indent="0">
              <a:buNone/>
              <a:defRPr sz="9700"/>
            </a:lvl4pPr>
            <a:lvl5pPr marL="8778057" indent="0">
              <a:buNone/>
              <a:defRPr sz="9700"/>
            </a:lvl5pPr>
            <a:lvl6pPr marL="10972571" indent="0">
              <a:buNone/>
              <a:defRPr sz="9700"/>
            </a:lvl6pPr>
            <a:lvl7pPr marL="13167085" indent="0">
              <a:buNone/>
              <a:defRPr sz="9700"/>
            </a:lvl7pPr>
            <a:lvl8pPr marL="15361599" indent="0">
              <a:buNone/>
              <a:defRPr sz="9700"/>
            </a:lvl8pPr>
            <a:lvl9pPr marL="17556115" indent="0">
              <a:buNone/>
              <a:defRPr sz="9700"/>
            </a:lvl9pPr>
          </a:lstStyle>
          <a:p>
            <a:endParaRPr lang="en-US"/>
          </a:p>
        </p:txBody>
      </p:sp>
      <p:sp>
        <p:nvSpPr>
          <p:cNvPr id="4" name="Text Placeholder 3"/>
          <p:cNvSpPr>
            <a:spLocks noGrp="1"/>
          </p:cNvSpPr>
          <p:nvPr>
            <p:ph type="body" sz="half" idx="2"/>
          </p:nvPr>
        </p:nvSpPr>
        <p:spPr>
          <a:xfrm>
            <a:off x="8602983" y="25763225"/>
            <a:ext cx="26334720" cy="3863337"/>
          </a:xfrm>
        </p:spPr>
        <p:txBody>
          <a:bodyPr/>
          <a:lstStyle>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5"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F8E1F909-3568-40F5-8205-05484158C88C}" type="datetimeFigureOut">
              <a:rPr lang="en-US" smtClean="0"/>
              <a:t>3/28/18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180699579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0000">
              <a:schemeClr val="bg2"/>
            </a:gs>
            <a:gs pos="100000">
              <a:schemeClr val="accent3"/>
            </a:gs>
          </a:gsLst>
          <a:lin ang="5880000" scaled="0"/>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80" cy="5486400"/>
          </a:xfrm>
          <a:prstGeom prst="rect">
            <a:avLst/>
          </a:prstGeom>
        </p:spPr>
        <p:txBody>
          <a:bodyPr vert="horz" lIns="438903" tIns="219451" rIns="438903" bIns="219451" rtlCol="0" anchor="ctr">
            <a:normAutofit/>
          </a:bodyPr>
          <a:lstStyle/>
          <a:p>
            <a:r>
              <a:rPr lang="en-US"/>
              <a:t>Click to edit Master title style</a:t>
            </a:r>
          </a:p>
        </p:txBody>
      </p:sp>
      <p:sp>
        <p:nvSpPr>
          <p:cNvPr id="3" name="Text Placeholder 2"/>
          <p:cNvSpPr>
            <a:spLocks noGrp="1"/>
          </p:cNvSpPr>
          <p:nvPr>
            <p:ph type="body" idx="1"/>
          </p:nvPr>
        </p:nvSpPr>
        <p:spPr>
          <a:xfrm>
            <a:off x="2194560" y="7680964"/>
            <a:ext cx="39502080" cy="21724623"/>
          </a:xfrm>
          <a:prstGeom prst="rect">
            <a:avLst/>
          </a:prstGeom>
        </p:spPr>
        <p:txBody>
          <a:bodyPr vert="horz" lIns="438903" tIns="219451" rIns="438903" bIns="21945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3"/>
            <a:ext cx="10241280" cy="1752600"/>
          </a:xfrm>
          <a:prstGeom prst="rect">
            <a:avLst/>
          </a:prstGeom>
        </p:spPr>
        <p:txBody>
          <a:bodyPr vert="horz" lIns="438903" tIns="219451" rIns="438903" bIns="219451" rtlCol="0" anchor="ctr"/>
          <a:lstStyle>
            <a:lvl1pPr algn="l">
              <a:defRPr sz="5700">
                <a:solidFill>
                  <a:schemeClr val="tx1">
                    <a:tint val="75000"/>
                  </a:schemeClr>
                </a:solidFill>
              </a:defRPr>
            </a:lvl1pPr>
          </a:lstStyle>
          <a:p>
            <a:fld id="{F8E1F909-3568-40F5-8205-05484158C88C}" type="datetimeFigureOut">
              <a:rPr lang="en-US" smtClean="0"/>
              <a:t>3/28/18</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438903" tIns="219451" rIns="438903" bIns="219451" rtlCol="0" anchor="ctr"/>
          <a:lstStyle>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438903" tIns="219451" rIns="438903" bIns="219451" rtlCol="0" anchor="ctr"/>
          <a:lstStyle>
            <a:lvl1pPr algn="r">
              <a:defRPr sz="5700">
                <a:solidFill>
                  <a:schemeClr val="tx1">
                    <a:tint val="75000"/>
                  </a:schemeClr>
                </a:solidFill>
              </a:defRPr>
            </a:lvl1pPr>
          </a:lstStyle>
          <a:p>
            <a:fld id="{5A40D005-FB29-4DA1-AF6A-7002CDC49E30}" type="slidenum">
              <a:rPr lang="en-US" smtClean="0"/>
              <a:t>‹#›</a:t>
            </a:fld>
            <a:endParaRPr lang="en-US"/>
          </a:p>
        </p:txBody>
      </p:sp>
    </p:spTree>
    <p:extLst>
      <p:ext uri="{BB962C8B-B14F-4D97-AF65-F5344CB8AC3E}">
        <p14:creationId xmlns:p14="http://schemas.microsoft.com/office/powerpoint/2010/main" val="15216132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028" rtl="0" eaLnBrk="1" latinLnBrk="0" hangingPunct="1">
        <a:spcBef>
          <a:spcPct val="0"/>
        </a:spcBef>
        <a:buNone/>
        <a:defRPr sz="21100" kern="1200">
          <a:solidFill>
            <a:schemeClr val="tx1"/>
          </a:solidFill>
          <a:latin typeface="+mj-lt"/>
          <a:ea typeface="+mj-ea"/>
          <a:cs typeface="+mj-cs"/>
        </a:defRPr>
      </a:lvl1pPr>
    </p:titleStyle>
    <p:bodyStyle>
      <a:lvl1pPr marL="1645886" indent="-1645886" algn="l" defTabSz="4389028"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p:bodyStyle>
    <p:other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5" algn="l" defTabSz="4389028"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hyperlink" Target="http://w2.weather.gov/climate/" TargetMode="External"/><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5.png"/><Relationship Id="rId9"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ounded Rectangle 39"/>
          <p:cNvSpPr/>
          <p:nvPr/>
        </p:nvSpPr>
        <p:spPr>
          <a:xfrm>
            <a:off x="30148886" y="25590012"/>
            <a:ext cx="13237994" cy="6947388"/>
          </a:xfrm>
          <a:prstGeom prst="roundRect">
            <a:avLst>
              <a:gd name="adj" fmla="val 3560"/>
            </a:avLst>
          </a:prstGeom>
          <a:solidFill>
            <a:schemeClr val="bg1"/>
          </a:solidFill>
          <a:ln>
            <a:solidFill>
              <a:srgbClr val="80808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ounded Rectangle 38"/>
          <p:cNvSpPr/>
          <p:nvPr/>
        </p:nvSpPr>
        <p:spPr>
          <a:xfrm>
            <a:off x="30148885" y="15011399"/>
            <a:ext cx="13237994" cy="10162161"/>
          </a:xfrm>
          <a:prstGeom prst="roundRect">
            <a:avLst>
              <a:gd name="adj" fmla="val 3560"/>
            </a:avLst>
          </a:prstGeom>
          <a:solidFill>
            <a:schemeClr val="bg1"/>
          </a:solidFill>
          <a:ln>
            <a:solidFill>
              <a:srgbClr val="80808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ounded Rectangle 36"/>
          <p:cNvSpPr/>
          <p:nvPr/>
        </p:nvSpPr>
        <p:spPr>
          <a:xfrm>
            <a:off x="30148886" y="4114801"/>
            <a:ext cx="13237994" cy="10560395"/>
          </a:xfrm>
          <a:prstGeom prst="roundRect">
            <a:avLst>
              <a:gd name="adj" fmla="val 3560"/>
            </a:avLst>
          </a:prstGeom>
          <a:solidFill>
            <a:schemeClr val="bg1"/>
          </a:solidFill>
          <a:ln>
            <a:solidFill>
              <a:srgbClr val="80808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ounded Rectangle 33"/>
          <p:cNvSpPr/>
          <p:nvPr/>
        </p:nvSpPr>
        <p:spPr>
          <a:xfrm>
            <a:off x="15849601" y="24357122"/>
            <a:ext cx="13944599" cy="8172046"/>
          </a:xfrm>
          <a:prstGeom prst="roundRect">
            <a:avLst>
              <a:gd name="adj" fmla="val 3560"/>
            </a:avLst>
          </a:prstGeom>
          <a:solidFill>
            <a:schemeClr val="bg1"/>
          </a:solidFill>
          <a:ln>
            <a:solidFill>
              <a:srgbClr val="80808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ounded Rectangle 28"/>
          <p:cNvSpPr/>
          <p:nvPr/>
        </p:nvSpPr>
        <p:spPr>
          <a:xfrm>
            <a:off x="489191" y="4114798"/>
            <a:ext cx="14971775" cy="7591975"/>
          </a:xfrm>
          <a:prstGeom prst="roundRect">
            <a:avLst>
              <a:gd name="adj" fmla="val 3560"/>
            </a:avLst>
          </a:prstGeom>
          <a:solidFill>
            <a:schemeClr val="bg1"/>
          </a:solidFill>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ounded Rectangle 26"/>
          <p:cNvSpPr/>
          <p:nvPr/>
        </p:nvSpPr>
        <p:spPr>
          <a:xfrm>
            <a:off x="489191" y="11927658"/>
            <a:ext cx="14971775" cy="20601512"/>
          </a:xfrm>
          <a:prstGeom prst="roundRect">
            <a:avLst>
              <a:gd name="adj" fmla="val 3560"/>
            </a:avLst>
          </a:prstGeom>
          <a:solidFill>
            <a:schemeClr val="bg1"/>
          </a:solidFill>
          <a:ln>
            <a:solidFill>
              <a:srgbClr val="80808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ounded Rectangle 8"/>
          <p:cNvSpPr/>
          <p:nvPr/>
        </p:nvSpPr>
        <p:spPr>
          <a:xfrm>
            <a:off x="15827672" y="4114800"/>
            <a:ext cx="13944599" cy="19834101"/>
          </a:xfrm>
          <a:prstGeom prst="roundRect">
            <a:avLst>
              <a:gd name="adj" fmla="val 3560"/>
            </a:avLst>
          </a:prstGeom>
          <a:solidFill>
            <a:schemeClr val="bg1"/>
          </a:solidFill>
          <a:ln>
            <a:solidFill>
              <a:srgbClr val="80808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p:cNvSpPr/>
          <p:nvPr/>
        </p:nvSpPr>
        <p:spPr>
          <a:xfrm>
            <a:off x="838201" y="12961316"/>
            <a:ext cx="14221226" cy="9464127"/>
          </a:xfrm>
          <a:prstGeom prst="rect">
            <a:avLst/>
          </a:prstGeom>
        </p:spPr>
        <p:txBody>
          <a:bodyPr wrap="square">
            <a:spAutoFit/>
          </a:bodyPr>
          <a:lstStyle/>
          <a:p>
            <a:pPr algn="just"/>
            <a:r>
              <a:rPr lang="en-US" sz="2900" dirty="0" smtClean="0"/>
              <a:t>The </a:t>
            </a:r>
            <a:r>
              <a:rPr lang="en-US" sz="2900" b="1" dirty="0" smtClean="0"/>
              <a:t>order Odonata</a:t>
            </a:r>
            <a:r>
              <a:rPr lang="en-US" sz="2900" dirty="0" smtClean="0"/>
              <a:t>, which contains the suborders </a:t>
            </a:r>
            <a:r>
              <a:rPr lang="en-US" sz="2900" b="1" dirty="0" smtClean="0"/>
              <a:t>Anisoptera</a:t>
            </a:r>
            <a:r>
              <a:rPr lang="en-US" sz="2900" dirty="0" smtClean="0"/>
              <a:t> (dragonflies) and </a:t>
            </a:r>
            <a:r>
              <a:rPr lang="en-US" sz="2900" b="1" dirty="0" smtClean="0"/>
              <a:t>Zygoptera</a:t>
            </a:r>
            <a:r>
              <a:rPr lang="en-US" sz="2900" dirty="0" smtClean="0"/>
              <a:t> (damselflies), is a group of carnivorous insects that spend their immature stages as naiads in aquatic ecosystems (</a:t>
            </a:r>
            <a:r>
              <a:rPr lang="en-US" sz="2900" dirty="0" err="1" smtClean="0"/>
              <a:t>Triplehorn</a:t>
            </a:r>
            <a:r>
              <a:rPr lang="en-US" sz="2900" dirty="0" smtClean="0"/>
              <a:t> &amp; Johnson, 2005). Odonata likely originated in tropical regions and uses </a:t>
            </a:r>
            <a:r>
              <a:rPr lang="en-US" sz="2900" b="1" dirty="0" smtClean="0"/>
              <a:t>diapause</a:t>
            </a:r>
            <a:r>
              <a:rPr lang="en-US" sz="2900" dirty="0" smtClean="0"/>
              <a:t> (an inactive resting stage) as a strategy to withstand cold winters in temperate regions (Pritchard &amp; </a:t>
            </a:r>
            <a:r>
              <a:rPr lang="en-US" sz="2900" dirty="0" err="1" smtClean="0"/>
              <a:t>Leggott</a:t>
            </a:r>
            <a:r>
              <a:rPr lang="en-US" sz="2900" dirty="0" smtClean="0"/>
              <a:t>, 1987; Hassall &amp; Thompson, 2008).</a:t>
            </a:r>
          </a:p>
          <a:p>
            <a:pPr algn="just"/>
            <a:endParaRPr lang="en-US" sz="2900" dirty="0" smtClean="0"/>
          </a:p>
          <a:p>
            <a:pPr algn="just"/>
            <a:endParaRPr lang="en-US" sz="2900" dirty="0"/>
          </a:p>
          <a:p>
            <a:pPr algn="just"/>
            <a:endParaRPr lang="en-US" sz="2900" dirty="0" smtClean="0"/>
          </a:p>
          <a:p>
            <a:pPr algn="just"/>
            <a:endParaRPr lang="en-US" sz="2900" dirty="0"/>
          </a:p>
          <a:p>
            <a:pPr algn="just"/>
            <a:endParaRPr lang="en-US" sz="2900" dirty="0" smtClean="0"/>
          </a:p>
          <a:p>
            <a:pPr algn="just"/>
            <a:endParaRPr lang="en-US" sz="2900" dirty="0"/>
          </a:p>
          <a:p>
            <a:pPr algn="just"/>
            <a:endParaRPr lang="en-US" sz="2900" dirty="0" smtClean="0"/>
          </a:p>
          <a:p>
            <a:pPr algn="just"/>
            <a:endParaRPr lang="en-US" sz="2900" dirty="0"/>
          </a:p>
          <a:p>
            <a:pPr algn="just"/>
            <a:endParaRPr lang="en-US" sz="2900" dirty="0" smtClean="0"/>
          </a:p>
          <a:p>
            <a:pPr algn="just"/>
            <a:endParaRPr lang="en-US" sz="2900" dirty="0"/>
          </a:p>
          <a:p>
            <a:pPr algn="just"/>
            <a:endParaRPr lang="en-US" sz="2900" dirty="0" smtClean="0"/>
          </a:p>
          <a:p>
            <a:pPr algn="just"/>
            <a:endParaRPr lang="en-US" sz="2900" dirty="0"/>
          </a:p>
          <a:p>
            <a:pPr algn="just"/>
            <a:endParaRPr lang="en-US" sz="2900" dirty="0"/>
          </a:p>
          <a:p>
            <a:pPr algn="just"/>
            <a:endParaRPr lang="en-US" sz="2900" dirty="0" smtClean="0"/>
          </a:p>
          <a:p>
            <a:pPr algn="just"/>
            <a:r>
              <a:rPr lang="en-US" sz="2900" dirty="0"/>
              <a:t/>
            </a:r>
            <a:br>
              <a:rPr lang="en-US" sz="2900" dirty="0"/>
            </a:br>
            <a:endParaRPr lang="en-US" sz="2900" dirty="0" smtClean="0"/>
          </a:p>
        </p:txBody>
      </p:sp>
      <p:sp>
        <p:nvSpPr>
          <p:cNvPr id="6" name="TextBox 5"/>
          <p:cNvSpPr txBox="1"/>
          <p:nvPr/>
        </p:nvSpPr>
        <p:spPr>
          <a:xfrm>
            <a:off x="16118790" y="14706600"/>
            <a:ext cx="13232805" cy="10002737"/>
          </a:xfrm>
          <a:prstGeom prst="rect">
            <a:avLst/>
          </a:prstGeom>
          <a:noFill/>
        </p:spPr>
        <p:txBody>
          <a:bodyPr wrap="square" rtlCol="0">
            <a:spAutoFit/>
          </a:bodyPr>
          <a:lstStyle/>
          <a:p>
            <a:pPr algn="just"/>
            <a:r>
              <a:rPr lang="en-US" sz="2900" b="1" i="1" dirty="0" smtClean="0"/>
              <a:t>Emergence </a:t>
            </a:r>
            <a:r>
              <a:rPr lang="en-US" sz="2900" b="1" i="1" dirty="0"/>
              <a:t>Dates and Sampling Protocols for the </a:t>
            </a:r>
            <a:r>
              <a:rPr lang="en-US" sz="2900" b="1" i="1" dirty="0" smtClean="0"/>
              <a:t>Inventory</a:t>
            </a:r>
            <a:r>
              <a:rPr lang="en-US" sz="2900" b="1" dirty="0" smtClean="0"/>
              <a:t> - </a:t>
            </a:r>
            <a:r>
              <a:rPr lang="en-US" sz="2900" dirty="0" smtClean="0"/>
              <a:t>Captured </a:t>
            </a:r>
            <a:r>
              <a:rPr lang="en-US" sz="2900" dirty="0"/>
              <a:t>individuals were then preserved in a </a:t>
            </a:r>
            <a:r>
              <a:rPr lang="en-US" sz="2900" b="1" dirty="0"/>
              <a:t>voucher system </a:t>
            </a:r>
            <a:r>
              <a:rPr lang="en-US" sz="2900" dirty="0"/>
              <a:t>that, in continuation of the 2015 inventory, pairs an individual with a card bearing information relevant for long-term storage. This information, containing the species identification, date caught, and site </a:t>
            </a:r>
            <a:r>
              <a:rPr lang="en-US" sz="2900" dirty="0" smtClean="0"/>
              <a:t>designation, </a:t>
            </a:r>
            <a:r>
              <a:rPr lang="en-US" sz="2900" dirty="0"/>
              <a:t>was logged into an Excel datasheet, along with observations for duplicates of abundant species for future use. </a:t>
            </a:r>
            <a:r>
              <a:rPr lang="en-US" sz="2900" dirty="0" smtClean="0"/>
              <a:t>As </a:t>
            </a:r>
            <a:r>
              <a:rPr lang="en-US" sz="2900" dirty="0"/>
              <a:t>technical limitations prevented the direct observation of the naiad emergence, the </a:t>
            </a:r>
            <a:r>
              <a:rPr lang="en-US" sz="2900" b="1" dirty="0"/>
              <a:t>first catch date </a:t>
            </a:r>
            <a:r>
              <a:rPr lang="en-US" sz="2900" dirty="0"/>
              <a:t>served as a direct proxy for this emergence date for the purpose of statistical analysis. </a:t>
            </a:r>
          </a:p>
          <a:p>
            <a:pPr algn="just"/>
            <a:endParaRPr lang="en-US" sz="2900" b="1" i="1" dirty="0"/>
          </a:p>
          <a:p>
            <a:pPr algn="just"/>
            <a:r>
              <a:rPr lang="en-US" sz="2900" b="1" i="1" dirty="0"/>
              <a:t>Statistical </a:t>
            </a:r>
            <a:r>
              <a:rPr lang="en-US" sz="2900" b="1" i="1" dirty="0" smtClean="0"/>
              <a:t>Analysis - </a:t>
            </a:r>
            <a:r>
              <a:rPr lang="en-US" sz="2900" dirty="0"/>
              <a:t>T</a:t>
            </a:r>
            <a:r>
              <a:rPr lang="en-US" sz="2900" dirty="0" smtClean="0"/>
              <a:t>he </a:t>
            </a:r>
            <a:r>
              <a:rPr lang="en-US" sz="2900" dirty="0"/>
              <a:t>date of first catch for every species recollected from the 2015 study was converted into a </a:t>
            </a:r>
            <a:r>
              <a:rPr lang="en-US" sz="2900" b="1" dirty="0"/>
              <a:t>numerical day of year </a:t>
            </a:r>
            <a:r>
              <a:rPr lang="en-US" sz="2900" dirty="0"/>
              <a:t>(</a:t>
            </a:r>
            <a:r>
              <a:rPr lang="en-US" sz="2900" dirty="0" err="1"/>
              <a:t>DoY</a:t>
            </a:r>
            <a:r>
              <a:rPr lang="en-US" sz="2900" dirty="0" smtClean="0"/>
              <a:t>). This number </a:t>
            </a:r>
            <a:r>
              <a:rPr lang="en-US" sz="2900" dirty="0"/>
              <a:t>served as a numerical proxy </a:t>
            </a:r>
            <a:r>
              <a:rPr lang="en-US" sz="2900" dirty="0" smtClean="0"/>
              <a:t>for </a:t>
            </a:r>
            <a:r>
              <a:rPr lang="en-US" sz="2900" dirty="0"/>
              <a:t>the emergence date, </a:t>
            </a:r>
            <a:r>
              <a:rPr lang="en-US" sz="2900" dirty="0" smtClean="0"/>
              <a:t>allowing for </a:t>
            </a:r>
            <a:r>
              <a:rPr lang="en-US" sz="2900" dirty="0"/>
              <a:t>statistical analysis </a:t>
            </a:r>
            <a:r>
              <a:rPr lang="en-US" sz="2900" dirty="0" smtClean="0"/>
              <a:t>using a </a:t>
            </a:r>
            <a:r>
              <a:rPr lang="en-US" sz="2900" dirty="0"/>
              <a:t>pairwise t-</a:t>
            </a:r>
            <a:r>
              <a:rPr lang="en-US" sz="2900" dirty="0" smtClean="0"/>
              <a:t>test </a:t>
            </a:r>
            <a:r>
              <a:rPr lang="en-US" sz="2900" dirty="0"/>
              <a:t>in Excel. </a:t>
            </a:r>
            <a:r>
              <a:rPr lang="en-US" sz="2900" dirty="0" smtClean="0"/>
              <a:t>As preliminary </a:t>
            </a:r>
            <a:r>
              <a:rPr lang="en-US" sz="2900" dirty="0"/>
              <a:t>analysis revealed that Anisoptera and Zygoptera </a:t>
            </a:r>
            <a:r>
              <a:rPr lang="en-US" sz="2900" dirty="0" smtClean="0"/>
              <a:t>had noticeably different </a:t>
            </a:r>
            <a:r>
              <a:rPr lang="en-US" sz="2900" dirty="0" err="1" smtClean="0"/>
              <a:t>DoYs</a:t>
            </a:r>
            <a:r>
              <a:rPr lang="en-US" sz="2900" dirty="0" smtClean="0"/>
              <a:t>, </a:t>
            </a:r>
            <a:r>
              <a:rPr lang="en-US" sz="2900" dirty="0"/>
              <a:t>statistical analysis was conducted to test for differences between the first catch date of 2015 and 2017 for each suborder separately. As warmer weather has </a:t>
            </a:r>
            <a:r>
              <a:rPr lang="en-US" sz="2900" dirty="0" smtClean="0"/>
              <a:t>been linked </a:t>
            </a:r>
            <a:r>
              <a:rPr lang="en-US" sz="2900" dirty="0"/>
              <a:t>to earlier emergence times, these comparisons were made using a one-tailed testing model (Hassall, 2015). To account for the errors introduced by multiple testing, the p-values were adjusted in accordance with the False Discovery Rate method (</a:t>
            </a:r>
            <a:r>
              <a:rPr lang="en-US" sz="2900" dirty="0" err="1"/>
              <a:t>Benjamini</a:t>
            </a:r>
            <a:r>
              <a:rPr lang="en-US" sz="2900" dirty="0"/>
              <a:t> &amp; Hochberg, 1995), using the </a:t>
            </a:r>
            <a:r>
              <a:rPr lang="en-US" sz="2900" dirty="0" err="1"/>
              <a:t>p.adjust</a:t>
            </a:r>
            <a:r>
              <a:rPr lang="en-US" sz="2900" dirty="0"/>
              <a:t> function </a:t>
            </a:r>
            <a:r>
              <a:rPr lang="en-US" sz="2900" dirty="0" smtClean="0"/>
              <a:t>(</a:t>
            </a:r>
            <a:r>
              <a:rPr lang="en-US" sz="2900" dirty="0"/>
              <a:t>R Core Team, 2015). </a:t>
            </a:r>
          </a:p>
          <a:p>
            <a:pPr algn="just"/>
            <a:endParaRPr lang="en-US" sz="3200" dirty="0"/>
          </a:p>
          <a:p>
            <a:pPr algn="just"/>
            <a:r>
              <a:rPr lang="en-US" sz="3200" dirty="0" smtClean="0"/>
              <a:t>         </a:t>
            </a:r>
            <a:endParaRPr lang="en-US" sz="3200" dirty="0"/>
          </a:p>
        </p:txBody>
      </p:sp>
      <p:sp>
        <p:nvSpPr>
          <p:cNvPr id="75" name="Rectangle 74"/>
          <p:cNvSpPr/>
          <p:nvPr/>
        </p:nvSpPr>
        <p:spPr>
          <a:xfrm>
            <a:off x="0" y="0"/>
            <a:ext cx="43967400" cy="3949420"/>
          </a:xfrm>
          <a:prstGeom prst="rect">
            <a:avLst/>
          </a:prstGeom>
          <a:solidFill>
            <a:schemeClr val="tx1">
              <a:lumMod val="75000"/>
              <a:lumOff val="2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500" dirty="0">
              <a:solidFill>
                <a:schemeClr val="accent6"/>
              </a:solidFill>
            </a:endParaRPr>
          </a:p>
        </p:txBody>
      </p:sp>
      <p:sp>
        <p:nvSpPr>
          <p:cNvPr id="94" name="Text Placeholder 2"/>
          <p:cNvSpPr>
            <a:spLocks noGrp="1"/>
          </p:cNvSpPr>
          <p:nvPr>
            <p:ph type="body" sz="quarter" idx="10"/>
          </p:nvPr>
        </p:nvSpPr>
        <p:spPr>
          <a:xfrm>
            <a:off x="7626337" y="0"/>
            <a:ext cx="28652023" cy="2857500"/>
          </a:xfrm>
        </p:spPr>
        <p:txBody>
          <a:bodyPr>
            <a:noAutofit/>
          </a:bodyPr>
          <a:lstStyle/>
          <a:p>
            <a:pPr algn="ctr">
              <a:lnSpc>
                <a:spcPts val="8000"/>
              </a:lnSpc>
              <a:spcBef>
                <a:spcPts val="0"/>
              </a:spcBef>
            </a:pPr>
            <a:r>
              <a:rPr lang="en-US" sz="8000" b="1" dirty="0">
                <a:solidFill>
                  <a:schemeClr val="bg2"/>
                </a:solidFill>
                <a:latin typeface="Avenir Book"/>
                <a:cs typeface="Avenir Book"/>
              </a:rPr>
              <a:t>Phenological Shifts Detected for Zygoptera in the </a:t>
            </a:r>
            <a:endParaRPr lang="en-US" sz="8000" b="1" dirty="0" smtClean="0">
              <a:solidFill>
                <a:schemeClr val="bg2"/>
              </a:solidFill>
              <a:latin typeface="Avenir Book"/>
              <a:cs typeface="Avenir Book"/>
            </a:endParaRPr>
          </a:p>
          <a:p>
            <a:pPr algn="ctr">
              <a:lnSpc>
                <a:spcPts val="8000"/>
              </a:lnSpc>
              <a:spcBef>
                <a:spcPts val="0"/>
              </a:spcBef>
            </a:pPr>
            <a:r>
              <a:rPr lang="en-US" sz="8000" b="1" dirty="0" smtClean="0">
                <a:solidFill>
                  <a:schemeClr val="bg2"/>
                </a:solidFill>
                <a:latin typeface="Avenir Book"/>
                <a:cs typeface="Avenir Book"/>
              </a:rPr>
              <a:t>Context </a:t>
            </a:r>
            <a:r>
              <a:rPr lang="en-US" sz="8000" b="1" dirty="0">
                <a:solidFill>
                  <a:schemeClr val="bg2"/>
                </a:solidFill>
                <a:latin typeface="Avenir Book"/>
                <a:cs typeface="Avenir Book"/>
              </a:rPr>
              <a:t>of an Ongoing Inventory of </a:t>
            </a:r>
            <a:r>
              <a:rPr lang="en-US" sz="8000" b="1" dirty="0" smtClean="0">
                <a:solidFill>
                  <a:schemeClr val="bg2"/>
                </a:solidFill>
                <a:latin typeface="Avenir Book"/>
                <a:cs typeface="Avenir Book"/>
              </a:rPr>
              <a:t>Odonata</a:t>
            </a:r>
            <a:endParaRPr lang="en-US" sz="8000" b="1" dirty="0">
              <a:solidFill>
                <a:schemeClr val="bg2"/>
              </a:solidFill>
              <a:latin typeface="Avenir Book"/>
              <a:cs typeface="Avenir Book"/>
            </a:endParaRPr>
          </a:p>
        </p:txBody>
      </p:sp>
      <p:sp>
        <p:nvSpPr>
          <p:cNvPr id="95" name="Text Placeholder 3"/>
          <p:cNvSpPr>
            <a:spLocks noGrp="1"/>
          </p:cNvSpPr>
          <p:nvPr>
            <p:ph type="body" sz="quarter" idx="11"/>
          </p:nvPr>
        </p:nvSpPr>
        <p:spPr>
          <a:xfrm>
            <a:off x="8229600" y="2057400"/>
            <a:ext cx="28498800" cy="1892020"/>
          </a:xfrm>
        </p:spPr>
        <p:txBody>
          <a:bodyPr>
            <a:noAutofit/>
          </a:bodyPr>
          <a:lstStyle/>
          <a:p>
            <a:pPr algn="ctr">
              <a:spcBef>
                <a:spcPts val="0"/>
              </a:spcBef>
            </a:pPr>
            <a:r>
              <a:rPr lang="en-US" sz="5400" dirty="0" smtClean="0">
                <a:solidFill>
                  <a:schemeClr val="bg1"/>
                </a:solidFill>
              </a:rPr>
              <a:t>Christian Bullion, Malcolm Huguenin, James Vance, and Josephine Rodriguez</a:t>
            </a:r>
          </a:p>
          <a:p>
            <a:pPr algn="ctr">
              <a:spcBef>
                <a:spcPts val="0"/>
              </a:spcBef>
            </a:pPr>
            <a:r>
              <a:rPr lang="en-US" sz="5400" dirty="0" smtClean="0">
                <a:solidFill>
                  <a:schemeClr val="bg1"/>
                </a:solidFill>
              </a:rPr>
              <a:t>Department </a:t>
            </a:r>
            <a:r>
              <a:rPr lang="en-US" sz="5400" dirty="0">
                <a:solidFill>
                  <a:schemeClr val="bg1"/>
                </a:solidFill>
              </a:rPr>
              <a:t>of Natural </a:t>
            </a:r>
            <a:r>
              <a:rPr lang="en-US" sz="5400" dirty="0" smtClean="0">
                <a:solidFill>
                  <a:schemeClr val="bg1"/>
                </a:solidFill>
              </a:rPr>
              <a:t>Sciences, The </a:t>
            </a:r>
            <a:r>
              <a:rPr lang="en-US" sz="5400" dirty="0">
                <a:solidFill>
                  <a:schemeClr val="bg1"/>
                </a:solidFill>
              </a:rPr>
              <a:t>University of Virginia’s College at </a:t>
            </a:r>
            <a:r>
              <a:rPr lang="en-US" sz="5400" dirty="0" smtClean="0">
                <a:solidFill>
                  <a:schemeClr val="bg1"/>
                </a:solidFill>
              </a:rPr>
              <a:t>Wise, Wise, VA 24293</a:t>
            </a:r>
            <a:endParaRPr lang="en-US" sz="5400" dirty="0">
              <a:solidFill>
                <a:schemeClr val="bg1"/>
              </a:solidFill>
            </a:endParaRPr>
          </a:p>
          <a:p>
            <a:pPr algn="ctr">
              <a:spcBef>
                <a:spcPts val="0"/>
              </a:spcBef>
            </a:pPr>
            <a:endParaRPr lang="en-US" sz="6000" dirty="0">
              <a:solidFill>
                <a:schemeClr val="bg1"/>
              </a:solidFill>
            </a:endParaRPr>
          </a:p>
        </p:txBody>
      </p:sp>
      <p:sp>
        <p:nvSpPr>
          <p:cNvPr id="15" name="TextBox 14"/>
          <p:cNvSpPr txBox="1"/>
          <p:nvPr/>
        </p:nvSpPr>
        <p:spPr>
          <a:xfrm>
            <a:off x="838199" y="4114800"/>
            <a:ext cx="14221227" cy="1015664"/>
          </a:xfrm>
          <a:prstGeom prst="rect">
            <a:avLst/>
          </a:prstGeom>
          <a:noFill/>
          <a:ln>
            <a:noFill/>
          </a:ln>
        </p:spPr>
        <p:txBody>
          <a:bodyPr wrap="square" rtlCol="0" anchor="ctr">
            <a:spAutoFit/>
          </a:bodyPr>
          <a:lstStyle/>
          <a:p>
            <a:pPr algn="ctr"/>
            <a:r>
              <a:rPr lang="en-US" sz="6000" b="1" spc="700" dirty="0" smtClean="0">
                <a:solidFill>
                  <a:srgbClr val="E80A33"/>
                </a:solidFill>
                <a:effectLst/>
                <a:latin typeface="Avenir Book"/>
                <a:cs typeface="Avenir Book"/>
              </a:rPr>
              <a:t>Abstract</a:t>
            </a:r>
            <a:endParaRPr lang="en-US" sz="6000" b="1" spc="700" dirty="0">
              <a:solidFill>
                <a:srgbClr val="E80A33"/>
              </a:solidFill>
              <a:effectLst/>
              <a:latin typeface="Avenir Book"/>
              <a:cs typeface="Avenir Book"/>
            </a:endParaRPr>
          </a:p>
        </p:txBody>
      </p:sp>
      <p:sp>
        <p:nvSpPr>
          <p:cNvPr id="16" name="TextBox 15"/>
          <p:cNvSpPr txBox="1"/>
          <p:nvPr/>
        </p:nvSpPr>
        <p:spPr>
          <a:xfrm>
            <a:off x="816475" y="5102959"/>
            <a:ext cx="14242952" cy="6555641"/>
          </a:xfrm>
          <a:prstGeom prst="rect">
            <a:avLst/>
          </a:prstGeom>
          <a:noFill/>
          <a:ln>
            <a:noFill/>
          </a:ln>
        </p:spPr>
        <p:txBody>
          <a:bodyPr wrap="square" rtlCol="0">
            <a:spAutoFit/>
          </a:bodyPr>
          <a:lstStyle/>
          <a:p>
            <a:pPr algn="just"/>
            <a:r>
              <a:rPr lang="en-US" sz="3000" dirty="0"/>
              <a:t>The influence </a:t>
            </a:r>
            <a:r>
              <a:rPr lang="en-US" sz="3000" dirty="0" smtClean="0"/>
              <a:t>of climate </a:t>
            </a:r>
            <a:r>
              <a:rPr lang="en-US" sz="3000" dirty="0"/>
              <a:t>change on </a:t>
            </a:r>
            <a:r>
              <a:rPr lang="en-US" sz="3000" dirty="0" smtClean="0"/>
              <a:t>phenology</a:t>
            </a:r>
            <a:r>
              <a:rPr lang="en-US" sz="3000" dirty="0"/>
              <a:t> </a:t>
            </a:r>
            <a:r>
              <a:rPr lang="en-US" sz="3000" dirty="0" smtClean="0"/>
              <a:t>for Odonata has </a:t>
            </a:r>
            <a:r>
              <a:rPr lang="en-US" sz="3000" dirty="0"/>
              <a:t>been well </a:t>
            </a:r>
            <a:r>
              <a:rPr lang="en-US" sz="3000" dirty="0" smtClean="0"/>
              <a:t>documented, </a:t>
            </a:r>
            <a:r>
              <a:rPr lang="en-US" sz="3000" dirty="0"/>
              <a:t>showing a negative correlation between emergence date and </a:t>
            </a:r>
            <a:r>
              <a:rPr lang="en-US" sz="3000" dirty="0" smtClean="0"/>
              <a:t>temperature; spring</a:t>
            </a:r>
            <a:r>
              <a:rPr lang="en-US" sz="3000" dirty="0"/>
              <a:t>-emerging species, with an overwintering diapause, are more susceptible to climate change </a:t>
            </a:r>
            <a:r>
              <a:rPr lang="en-US" sz="3000" dirty="0" smtClean="0"/>
              <a:t>than species </a:t>
            </a:r>
            <a:r>
              <a:rPr lang="en-US" sz="3000" dirty="0"/>
              <a:t>emerging later in the summer. The context of this study is </a:t>
            </a:r>
            <a:r>
              <a:rPr lang="en-US" sz="3000" dirty="0" smtClean="0"/>
              <a:t>a </a:t>
            </a:r>
            <a:r>
              <a:rPr lang="en-US" sz="3000" dirty="0"/>
              <a:t>biodiversity inventory of Odonata on the campus of </a:t>
            </a:r>
            <a:r>
              <a:rPr lang="en-US" sz="3000" dirty="0" err="1" smtClean="0"/>
              <a:t>UVa</a:t>
            </a:r>
            <a:r>
              <a:rPr lang="en-US" sz="3000" dirty="0" smtClean="0"/>
              <a:t>-</a:t>
            </a:r>
            <a:r>
              <a:rPr lang="en-US" sz="3000" dirty="0"/>
              <a:t>Wise in Wise, VA that began in 2015. Odonates collected in Spring 2015 experienced a much colder winter than the specimens collected in </a:t>
            </a:r>
            <a:r>
              <a:rPr lang="en-US" sz="3000" dirty="0" smtClean="0"/>
              <a:t>2017, which allowed </a:t>
            </a:r>
            <a:r>
              <a:rPr lang="en-US" sz="3000" dirty="0"/>
              <a:t>for the testing of links between any earlier emergences and warmer temperatures. If winter temperatures increased, then it would be expected that adult odonate emergences will occur earlier in the year</a:t>
            </a:r>
            <a:r>
              <a:rPr lang="en-US" sz="3000" dirty="0" smtClean="0"/>
              <a:t>. First capture dates, which served as a proxy for emergence, for </a:t>
            </a:r>
            <a:r>
              <a:rPr lang="en-US" sz="3000" dirty="0"/>
              <a:t>24 species of spring-emerging odonates </a:t>
            </a:r>
            <a:r>
              <a:rPr lang="en-US" sz="3000" dirty="0" smtClean="0"/>
              <a:t>in 2017 were </a:t>
            </a:r>
            <a:r>
              <a:rPr lang="en-US" sz="3000" dirty="0"/>
              <a:t>significantly earlier than </a:t>
            </a:r>
            <a:r>
              <a:rPr lang="en-US" sz="3000" dirty="0" smtClean="0"/>
              <a:t>their respective </a:t>
            </a:r>
            <a:r>
              <a:rPr lang="en-US" sz="3000" dirty="0"/>
              <a:t>2015 dates (</a:t>
            </a:r>
            <a:r>
              <a:rPr lang="en-US" sz="3000" dirty="0" smtClean="0"/>
              <a:t>p=.</a:t>
            </a:r>
            <a:r>
              <a:rPr lang="en-US" sz="3000" dirty="0"/>
              <a:t>036) for </a:t>
            </a:r>
            <a:r>
              <a:rPr lang="en-US" sz="3000" dirty="0" smtClean="0"/>
              <a:t>only damselflies</a:t>
            </a:r>
            <a:r>
              <a:rPr lang="en-US" sz="3000" dirty="0"/>
              <a:t>. This link observed here between temperatures and earlier emergences for damselflies, but not with dragonflies, </a:t>
            </a:r>
            <a:r>
              <a:rPr lang="en-US" sz="3000" dirty="0" smtClean="0"/>
              <a:t>is </a:t>
            </a:r>
            <a:r>
              <a:rPr lang="en-US" sz="3000" dirty="0"/>
              <a:t>consistent with other research linking the effects of climate to larger-scale patterns </a:t>
            </a:r>
            <a:r>
              <a:rPr lang="en-US" sz="3000" dirty="0" smtClean="0"/>
              <a:t>in </a:t>
            </a:r>
            <a:r>
              <a:rPr lang="en-US" sz="3000" dirty="0"/>
              <a:t>damselflies</a:t>
            </a:r>
            <a:r>
              <a:rPr lang="en-US" sz="3000" dirty="0" smtClean="0"/>
              <a:t>.</a:t>
            </a:r>
            <a:endParaRPr lang="en-US" sz="3000" dirty="0"/>
          </a:p>
        </p:txBody>
      </p:sp>
      <p:pic>
        <p:nvPicPr>
          <p:cNvPr id="17" name="Picture 16"/>
          <p:cNvPicPr>
            <a:picLocks noChangeAspect="1"/>
          </p:cNvPicPr>
          <p:nvPr/>
        </p:nvPicPr>
        <p:blipFill>
          <a:blip r:embed="rId3"/>
          <a:stretch>
            <a:fillRect/>
          </a:stretch>
        </p:blipFill>
        <p:spPr>
          <a:xfrm>
            <a:off x="685800" y="392403"/>
            <a:ext cx="6458728" cy="3188997"/>
          </a:xfrm>
          <a:prstGeom prst="rect">
            <a:avLst/>
          </a:prstGeom>
        </p:spPr>
      </p:pic>
      <p:sp>
        <p:nvSpPr>
          <p:cNvPr id="19" name="Rectangle 18"/>
          <p:cNvSpPr/>
          <p:nvPr/>
        </p:nvSpPr>
        <p:spPr>
          <a:xfrm>
            <a:off x="822864" y="11963400"/>
            <a:ext cx="14236562" cy="1015663"/>
          </a:xfrm>
          <a:prstGeom prst="rect">
            <a:avLst/>
          </a:prstGeom>
        </p:spPr>
        <p:txBody>
          <a:bodyPr wrap="square">
            <a:spAutoFit/>
          </a:bodyPr>
          <a:lstStyle/>
          <a:p>
            <a:pPr algn="ctr"/>
            <a:r>
              <a:rPr lang="en-US" sz="6000" b="1" spc="700" dirty="0" smtClean="0">
                <a:solidFill>
                  <a:srgbClr val="E80A33"/>
                </a:solidFill>
                <a:latin typeface="Avenir Book"/>
                <a:cs typeface="Avenir Book"/>
              </a:rPr>
              <a:t>Introduction</a:t>
            </a:r>
            <a:endParaRPr lang="en-US" sz="7200" b="1" spc="700" dirty="0">
              <a:solidFill>
                <a:srgbClr val="E80A33"/>
              </a:solidFill>
              <a:latin typeface="Avenir Book"/>
              <a:cs typeface="Avenir Book"/>
            </a:endParaRPr>
          </a:p>
        </p:txBody>
      </p:sp>
      <p:sp>
        <p:nvSpPr>
          <p:cNvPr id="20" name="Rectangle 19"/>
          <p:cNvSpPr/>
          <p:nvPr/>
        </p:nvSpPr>
        <p:spPr>
          <a:xfrm>
            <a:off x="16073341" y="4114801"/>
            <a:ext cx="13278254" cy="1015663"/>
          </a:xfrm>
          <a:prstGeom prst="rect">
            <a:avLst/>
          </a:prstGeom>
        </p:spPr>
        <p:txBody>
          <a:bodyPr wrap="square">
            <a:spAutoFit/>
          </a:bodyPr>
          <a:lstStyle/>
          <a:p>
            <a:pPr algn="ctr"/>
            <a:r>
              <a:rPr lang="en-US" sz="6000" b="1" spc="700" dirty="0" smtClean="0">
                <a:solidFill>
                  <a:srgbClr val="E80A33"/>
                </a:solidFill>
                <a:latin typeface="Avenir Book"/>
                <a:cs typeface="Avenir Book"/>
              </a:rPr>
              <a:t>Materials and Methods</a:t>
            </a:r>
            <a:endParaRPr lang="en-US" sz="6600" b="1" spc="700" dirty="0">
              <a:solidFill>
                <a:srgbClr val="E80A33"/>
              </a:solidFill>
              <a:latin typeface="Avenir Book"/>
              <a:cs typeface="Avenir Book"/>
            </a:endParaRPr>
          </a:p>
        </p:txBody>
      </p:sp>
      <p:sp>
        <p:nvSpPr>
          <p:cNvPr id="25" name="Rectangle 24"/>
          <p:cNvSpPr/>
          <p:nvPr/>
        </p:nvSpPr>
        <p:spPr>
          <a:xfrm>
            <a:off x="30377662" y="25749799"/>
            <a:ext cx="12739170" cy="920201"/>
          </a:xfrm>
          <a:prstGeom prst="rect">
            <a:avLst/>
          </a:prstGeom>
        </p:spPr>
        <p:txBody>
          <a:bodyPr wrap="square">
            <a:spAutoFit/>
          </a:bodyPr>
          <a:lstStyle/>
          <a:p>
            <a:pPr algn="ctr"/>
            <a:r>
              <a:rPr lang="en-US" sz="5400" b="1" spc="700" dirty="0" smtClean="0">
                <a:solidFill>
                  <a:srgbClr val="E80A33"/>
                </a:solidFill>
                <a:latin typeface="Avenir Book"/>
                <a:cs typeface="Avenir Book"/>
              </a:rPr>
              <a:t>References</a:t>
            </a:r>
            <a:endParaRPr lang="en-US" sz="7200" b="1" spc="700" dirty="0">
              <a:solidFill>
                <a:srgbClr val="E80A33"/>
              </a:solidFill>
              <a:latin typeface="Avenir Book"/>
              <a:cs typeface="Avenir Book"/>
            </a:endParaRPr>
          </a:p>
        </p:txBody>
      </p:sp>
      <p:sp>
        <p:nvSpPr>
          <p:cNvPr id="3" name="Rectangle 2"/>
          <p:cNvSpPr/>
          <p:nvPr/>
        </p:nvSpPr>
        <p:spPr>
          <a:xfrm>
            <a:off x="10972800" y="2355338"/>
            <a:ext cx="21945600" cy="584776"/>
          </a:xfrm>
          <a:prstGeom prst="rect">
            <a:avLst/>
          </a:prstGeom>
        </p:spPr>
        <p:txBody>
          <a:bodyPr>
            <a:spAutoFit/>
          </a:bodyPr>
          <a:lstStyle/>
          <a:p>
            <a:r>
              <a:rPr lang="en-US" sz="3200" dirty="0" smtClean="0"/>
              <a:t>. </a:t>
            </a:r>
            <a:endParaRPr lang="en-US" sz="3200" dirty="0"/>
          </a:p>
        </p:txBody>
      </p:sp>
      <p:sp>
        <p:nvSpPr>
          <p:cNvPr id="18" name="Rectangle 17"/>
          <p:cNvSpPr/>
          <p:nvPr/>
        </p:nvSpPr>
        <p:spPr>
          <a:xfrm>
            <a:off x="16073340" y="24460201"/>
            <a:ext cx="13317931" cy="1015663"/>
          </a:xfrm>
          <a:prstGeom prst="rect">
            <a:avLst/>
          </a:prstGeom>
        </p:spPr>
        <p:txBody>
          <a:bodyPr wrap="square">
            <a:spAutoFit/>
          </a:bodyPr>
          <a:lstStyle/>
          <a:p>
            <a:pPr algn="ctr"/>
            <a:r>
              <a:rPr lang="en-US" sz="6000" b="1" spc="700" dirty="0" smtClean="0">
                <a:solidFill>
                  <a:srgbClr val="E80A33"/>
                </a:solidFill>
                <a:latin typeface="Avenir Book"/>
                <a:cs typeface="Avenir Book"/>
              </a:rPr>
              <a:t>Results</a:t>
            </a:r>
            <a:endParaRPr lang="en-US" sz="6600" b="1" spc="700" dirty="0">
              <a:solidFill>
                <a:srgbClr val="E80A33"/>
              </a:solidFill>
              <a:latin typeface="Avenir Book"/>
              <a:cs typeface="Avenir Book"/>
            </a:endParaRPr>
          </a:p>
        </p:txBody>
      </p:sp>
      <p:sp>
        <p:nvSpPr>
          <p:cNvPr id="21" name="TextBox 20"/>
          <p:cNvSpPr txBox="1"/>
          <p:nvPr/>
        </p:nvSpPr>
        <p:spPr>
          <a:xfrm>
            <a:off x="30737678" y="5992643"/>
            <a:ext cx="12649201" cy="584776"/>
          </a:xfrm>
          <a:prstGeom prst="rect">
            <a:avLst/>
          </a:prstGeom>
          <a:noFill/>
        </p:spPr>
        <p:txBody>
          <a:bodyPr wrap="square" rtlCol="0">
            <a:spAutoFit/>
          </a:bodyPr>
          <a:lstStyle/>
          <a:p>
            <a:pPr algn="just"/>
            <a:endParaRPr lang="en-US" sz="3200" dirty="0"/>
          </a:p>
        </p:txBody>
      </p:sp>
      <p:sp>
        <p:nvSpPr>
          <p:cNvPr id="12" name="TextBox 11"/>
          <p:cNvSpPr txBox="1"/>
          <p:nvPr/>
        </p:nvSpPr>
        <p:spPr>
          <a:xfrm>
            <a:off x="30374037" y="30815340"/>
            <a:ext cx="12258836" cy="1569660"/>
          </a:xfrm>
          <a:prstGeom prst="rect">
            <a:avLst/>
          </a:prstGeom>
          <a:noFill/>
        </p:spPr>
        <p:txBody>
          <a:bodyPr wrap="square" rtlCol="0">
            <a:spAutoFit/>
          </a:bodyPr>
          <a:lstStyle/>
          <a:p>
            <a:pPr algn="just"/>
            <a:r>
              <a:rPr lang="en-US" sz="2400" dirty="0"/>
              <a:t>We would like to recognize the Department of Natural Sciences at </a:t>
            </a:r>
            <a:r>
              <a:rPr lang="en-US" sz="2400" dirty="0" err="1" smtClean="0"/>
              <a:t>UVa</a:t>
            </a:r>
            <a:r>
              <a:rPr lang="en-US" sz="2400" dirty="0" smtClean="0"/>
              <a:t>-</a:t>
            </a:r>
            <a:r>
              <a:rPr lang="en-US" sz="2400" dirty="0"/>
              <a:t>Wise for the support of this project. A special thanks goes to Austin Marshall (</a:t>
            </a:r>
            <a:r>
              <a:rPr lang="en-US" sz="2400" dirty="0" err="1" smtClean="0"/>
              <a:t>UVa</a:t>
            </a:r>
            <a:r>
              <a:rPr lang="en-US" sz="2400" dirty="0" smtClean="0"/>
              <a:t>-</a:t>
            </a:r>
            <a:r>
              <a:rPr lang="en-US" sz="2400" dirty="0"/>
              <a:t>Wise) for the use of the 2015 Odonata emergence dates used in this analysis. W</a:t>
            </a:r>
            <a:r>
              <a:rPr lang="en-US" sz="2400" dirty="0" smtClean="0"/>
              <a:t>e </a:t>
            </a:r>
            <a:r>
              <a:rPr lang="en-US" sz="2400" dirty="0"/>
              <a:t>also want to thank Dr. Liza </a:t>
            </a:r>
            <a:r>
              <a:rPr lang="en-US" sz="2400" dirty="0" err="1"/>
              <a:t>Comita</a:t>
            </a:r>
            <a:r>
              <a:rPr lang="en-US" sz="2400" dirty="0"/>
              <a:t> (Yale School of Forestry) for her help in running the </a:t>
            </a:r>
            <a:r>
              <a:rPr lang="en-US" sz="2400" dirty="0" err="1"/>
              <a:t>p.adjust</a:t>
            </a:r>
            <a:r>
              <a:rPr lang="en-US" sz="2400" dirty="0"/>
              <a:t> function in R. </a:t>
            </a:r>
          </a:p>
        </p:txBody>
      </p:sp>
      <p:sp>
        <p:nvSpPr>
          <p:cNvPr id="22" name="TextBox 21"/>
          <p:cNvSpPr txBox="1"/>
          <p:nvPr/>
        </p:nvSpPr>
        <p:spPr>
          <a:xfrm>
            <a:off x="16144901" y="25527000"/>
            <a:ext cx="13227211" cy="7319952"/>
          </a:xfrm>
          <a:prstGeom prst="rect">
            <a:avLst/>
          </a:prstGeom>
          <a:noFill/>
        </p:spPr>
        <p:txBody>
          <a:bodyPr wrap="square" rtlCol="0">
            <a:spAutoFit/>
          </a:bodyPr>
          <a:lstStyle/>
          <a:p>
            <a:pPr algn="just"/>
            <a:r>
              <a:rPr lang="en-US" sz="2900" dirty="0"/>
              <a:t>From the 36 species caught in 2015, 24 recollected species met the criteria of being a spring-emerging species. Closer analysis between the responsiveness of the suborders Anisoptera and Zygoptera revealed mixed results. Members of the suborder Zygoptera were more </a:t>
            </a:r>
            <a:r>
              <a:rPr lang="en-US" sz="2900" dirty="0" err="1"/>
              <a:t>phenologically</a:t>
            </a:r>
            <a:r>
              <a:rPr lang="en-US" sz="2900" dirty="0"/>
              <a:t> responsive than Anisoptera, and displayed first capture dates </a:t>
            </a:r>
            <a:r>
              <a:rPr lang="en-US" sz="2900" dirty="0" smtClean="0"/>
              <a:t>significantly </a:t>
            </a:r>
            <a:r>
              <a:rPr lang="en-US" sz="2900" dirty="0"/>
              <a:t>earlier in 2017 than in 2015 (</a:t>
            </a:r>
            <a:r>
              <a:rPr lang="en-US" sz="2900" i="1" dirty="0" smtClean="0"/>
              <a:t>p</a:t>
            </a:r>
            <a:r>
              <a:rPr lang="en-US" sz="2900" dirty="0" smtClean="0"/>
              <a:t>=.</a:t>
            </a:r>
            <a:r>
              <a:rPr lang="en-US" sz="2900" dirty="0"/>
              <a:t>018, FDR adjusted </a:t>
            </a:r>
            <a:r>
              <a:rPr lang="en-US" sz="2900" i="1" dirty="0"/>
              <a:t>p-</a:t>
            </a:r>
            <a:r>
              <a:rPr lang="en-US" sz="2900" dirty="0" smtClean="0"/>
              <a:t>value =.</a:t>
            </a:r>
            <a:r>
              <a:rPr lang="en-US" sz="2900" dirty="0"/>
              <a:t>036), with the mean first capture date for </a:t>
            </a:r>
            <a:r>
              <a:rPr lang="en-US" sz="2900" dirty="0" err="1" smtClean="0"/>
              <a:t>Zygoptera</a:t>
            </a:r>
            <a:r>
              <a:rPr lang="en-US" sz="2900" dirty="0" smtClean="0"/>
              <a:t> advancing </a:t>
            </a:r>
            <a:r>
              <a:rPr lang="en-US" sz="2900" dirty="0"/>
              <a:t>approximately one week. However, members of the suborder Anisoptera showed a nonsignificant forward shift (</a:t>
            </a:r>
            <a:r>
              <a:rPr lang="en-US" sz="2900" i="1" dirty="0" smtClean="0"/>
              <a:t>p</a:t>
            </a:r>
            <a:r>
              <a:rPr lang="en-US" sz="2900" dirty="0" smtClean="0"/>
              <a:t>=.</a:t>
            </a:r>
            <a:r>
              <a:rPr lang="en-US" sz="2900" dirty="0"/>
              <a:t>453, FDR adjusted </a:t>
            </a:r>
            <a:r>
              <a:rPr lang="en-US" sz="2900" i="1" dirty="0"/>
              <a:t>p</a:t>
            </a:r>
            <a:r>
              <a:rPr lang="en-US" sz="2900" dirty="0"/>
              <a:t>-value </a:t>
            </a:r>
            <a:r>
              <a:rPr lang="en-US" sz="2900" dirty="0" smtClean="0"/>
              <a:t>=.</a:t>
            </a:r>
            <a:r>
              <a:rPr lang="en-US" sz="2900" dirty="0"/>
              <a:t>453) corresponding with a mean first capture date that only advanced roughly 0.43 days. </a:t>
            </a:r>
            <a:endParaRPr lang="en-US" sz="2900" dirty="0" smtClean="0"/>
          </a:p>
          <a:p>
            <a:pPr algn="just"/>
            <a:endParaRPr lang="en-US" sz="2900" dirty="0"/>
          </a:p>
          <a:p>
            <a:pPr algn="just"/>
            <a:r>
              <a:rPr lang="en-US" sz="2900" dirty="0"/>
              <a:t>A majority of odonates showing large shifts belonged to the suborder Zygoptera, the damselflies, with many members of this suborder displaying large shifts of greater than two weeks. For example, </a:t>
            </a:r>
            <a:r>
              <a:rPr lang="en-US" sz="2900" i="1" dirty="0" err="1"/>
              <a:t>Lestes</a:t>
            </a:r>
            <a:r>
              <a:rPr lang="en-US" sz="2900" i="1" dirty="0"/>
              <a:t> </a:t>
            </a:r>
            <a:r>
              <a:rPr lang="en-US" sz="2900" i="1" dirty="0" err="1"/>
              <a:t>vigilax</a:t>
            </a:r>
            <a:r>
              <a:rPr lang="en-US" sz="2900" i="1" dirty="0"/>
              <a:t> </a:t>
            </a:r>
            <a:r>
              <a:rPr lang="en-US" sz="2900" dirty="0"/>
              <a:t>was caught 28 days earlier in 2017 than in the cooler 2015. The single highly shifted Anisoptera, </a:t>
            </a:r>
            <a:r>
              <a:rPr lang="en-US" sz="2900" i="1" dirty="0" err="1"/>
              <a:t>Tramea</a:t>
            </a:r>
            <a:r>
              <a:rPr lang="en-US" sz="2900" i="1" dirty="0"/>
              <a:t> </a:t>
            </a:r>
            <a:r>
              <a:rPr lang="en-US" sz="2900" i="1" dirty="0" err="1"/>
              <a:t>lacerata</a:t>
            </a:r>
            <a:r>
              <a:rPr lang="en-US" sz="2900" i="1" dirty="0"/>
              <a:t>, </a:t>
            </a:r>
            <a:r>
              <a:rPr lang="en-US" sz="2900" dirty="0"/>
              <a:t>is likely an outlier resulting from behavioral differences in dragonfly species. </a:t>
            </a:r>
            <a:endParaRPr lang="en-US" sz="2900" dirty="0" smtClean="0"/>
          </a:p>
          <a:p>
            <a:pPr>
              <a:lnSpc>
                <a:spcPct val="110000"/>
              </a:lnSpc>
            </a:pPr>
            <a:endParaRPr lang="en-US" sz="3200" dirty="0" smtClean="0"/>
          </a:p>
        </p:txBody>
      </p:sp>
      <p:sp>
        <p:nvSpPr>
          <p:cNvPr id="23" name="Rectangle 22"/>
          <p:cNvSpPr/>
          <p:nvPr/>
        </p:nvSpPr>
        <p:spPr>
          <a:xfrm>
            <a:off x="30327599" y="15062537"/>
            <a:ext cx="12588925" cy="1015663"/>
          </a:xfrm>
          <a:prstGeom prst="rect">
            <a:avLst/>
          </a:prstGeom>
        </p:spPr>
        <p:txBody>
          <a:bodyPr wrap="square">
            <a:spAutoFit/>
          </a:bodyPr>
          <a:lstStyle/>
          <a:p>
            <a:pPr algn="ctr"/>
            <a:r>
              <a:rPr lang="en-US" sz="6000" b="1" spc="700" dirty="0" smtClean="0">
                <a:solidFill>
                  <a:srgbClr val="E80A33"/>
                </a:solidFill>
                <a:latin typeface="Avenir Book"/>
                <a:cs typeface="Avenir Book"/>
              </a:rPr>
              <a:t>Discussion</a:t>
            </a:r>
            <a:endParaRPr lang="en-US" sz="6600" b="1" spc="700" dirty="0">
              <a:solidFill>
                <a:srgbClr val="E80A33"/>
              </a:solidFill>
              <a:latin typeface="Avenir Book"/>
              <a:cs typeface="Avenir Book"/>
            </a:endParaRPr>
          </a:p>
        </p:txBody>
      </p:sp>
      <p:pic>
        <p:nvPicPr>
          <p:cNvPr id="5" name="Picture 4" descr="LowRes_Dragonfly.IMG_4420.jp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404800" y="304800"/>
            <a:ext cx="4511725" cy="3391611"/>
          </a:xfrm>
          <a:prstGeom prst="rect">
            <a:avLst/>
          </a:prstGeom>
          <a:ln w="6350">
            <a:solidFill>
              <a:schemeClr val="tx1"/>
            </a:solidFill>
          </a:ln>
        </p:spPr>
      </p:pic>
      <p:sp>
        <p:nvSpPr>
          <p:cNvPr id="65" name="Rectangle 64"/>
          <p:cNvSpPr/>
          <p:nvPr/>
        </p:nvSpPr>
        <p:spPr>
          <a:xfrm>
            <a:off x="30377662" y="16051949"/>
            <a:ext cx="12739170" cy="9017851"/>
          </a:xfrm>
          <a:prstGeom prst="rect">
            <a:avLst/>
          </a:prstGeom>
        </p:spPr>
        <p:txBody>
          <a:bodyPr wrap="square">
            <a:spAutoFit/>
          </a:bodyPr>
          <a:lstStyle/>
          <a:p>
            <a:pPr algn="just"/>
            <a:r>
              <a:rPr lang="en-US" sz="2900" dirty="0" smtClean="0"/>
              <a:t>Statistical analysis revealed </a:t>
            </a:r>
            <a:r>
              <a:rPr lang="en-US" sz="2900" dirty="0"/>
              <a:t>a significant difference in the response between the individual suborders. While the exact cause of this discrepancy remains unclear, the observed heightened responsiveness to overwintering temperatures displayed by the members of the suborder Zygoptera could potentially be caused by differences in physiology and behavior. Members of Zygoptera are known to be poor fliers, especially in comparison to the strong, migratory fliers found in suborder Anisoptera (Sánchez-Herrera &amp; Ware, 2012). A study </a:t>
            </a:r>
            <a:r>
              <a:rPr lang="en-US" sz="2900" dirty="0" smtClean="0"/>
              <a:t>of biogeographic </a:t>
            </a:r>
            <a:r>
              <a:rPr lang="en-US" sz="2900" dirty="0"/>
              <a:t>patterns in Odonata revealed that climate was a stronger contributor to distribution patterns in the Zygoptera, but not the Anisoptera (</a:t>
            </a:r>
            <a:r>
              <a:rPr lang="en-US" sz="2900" dirty="0" err="1"/>
              <a:t>Heiser</a:t>
            </a:r>
            <a:r>
              <a:rPr lang="en-US" sz="2900" dirty="0"/>
              <a:t> &amp; Schmitt, 2010). While the shifts observed in this suborder are in response to extreme fluctuations in local weather over a short timespan, these differences are consistent with long-term studies of phenological trends in Odonata (Hassall </a:t>
            </a:r>
            <a:r>
              <a:rPr lang="en-US" sz="2900" i="1" dirty="0"/>
              <a:t>et al</a:t>
            </a:r>
            <a:r>
              <a:rPr lang="en-US" sz="2900" dirty="0"/>
              <a:t>., 2007)</a:t>
            </a:r>
            <a:r>
              <a:rPr lang="en-US" sz="2900" dirty="0" smtClean="0"/>
              <a:t>.</a:t>
            </a:r>
          </a:p>
          <a:p>
            <a:pPr algn="just"/>
            <a:endParaRPr lang="en-US" sz="2900" dirty="0"/>
          </a:p>
          <a:p>
            <a:pPr algn="just"/>
            <a:r>
              <a:rPr lang="en-US" sz="2900" dirty="0" smtClean="0"/>
              <a:t>Members </a:t>
            </a:r>
            <a:r>
              <a:rPr lang="en-US" sz="2900" dirty="0"/>
              <a:t>of suborder Anisoptera are traditionally stronger fliers capable of migratory flights, and could instead be responding to warming overwintering conditions by displaying </a:t>
            </a:r>
            <a:r>
              <a:rPr lang="en-US" sz="2900" dirty="0" smtClean="0"/>
              <a:t>changes </a:t>
            </a:r>
            <a:r>
              <a:rPr lang="en-US" sz="2900" dirty="0"/>
              <a:t>in migratory behavior. </a:t>
            </a:r>
            <a:r>
              <a:rPr lang="en-US" sz="2900" dirty="0" smtClean="0"/>
              <a:t>Future </a:t>
            </a:r>
            <a:r>
              <a:rPr lang="en-US" sz="2900" dirty="0"/>
              <a:t>studies could address the hypothesis that the seemingly increased phenological responsiveness for the damselflies is potentially advantageous in competing against the stronger flying dragonflies, and that these earlier emergences can “compensate” for poorer dispersal and flying </a:t>
            </a:r>
            <a:r>
              <a:rPr lang="en-US" sz="2900" dirty="0" smtClean="0"/>
              <a:t>abilities </a:t>
            </a:r>
            <a:r>
              <a:rPr lang="en-US" sz="2900" dirty="0"/>
              <a:t>in their environments. </a:t>
            </a:r>
            <a:endParaRPr lang="en-US" sz="2900" dirty="0">
              <a:effectLst/>
            </a:endParaRPr>
          </a:p>
        </p:txBody>
      </p:sp>
      <p:sp>
        <p:nvSpPr>
          <p:cNvPr id="2" name="TextBox 1"/>
          <p:cNvSpPr txBox="1"/>
          <p:nvPr/>
        </p:nvSpPr>
        <p:spPr>
          <a:xfrm>
            <a:off x="30632401" y="14020800"/>
            <a:ext cx="12934953" cy="954107"/>
          </a:xfrm>
          <a:prstGeom prst="rect">
            <a:avLst/>
          </a:prstGeom>
          <a:noFill/>
        </p:spPr>
        <p:txBody>
          <a:bodyPr wrap="square" rtlCol="0">
            <a:spAutoFit/>
          </a:bodyPr>
          <a:lstStyle/>
          <a:p>
            <a:r>
              <a:rPr lang="en-US" sz="2400" i="1" dirty="0"/>
              <a:t>Table </a:t>
            </a:r>
            <a:r>
              <a:rPr lang="en-US" sz="2400" i="1" dirty="0" smtClean="0"/>
              <a:t>1</a:t>
            </a:r>
            <a:r>
              <a:rPr lang="en-US" sz="2400" dirty="0" smtClean="0"/>
              <a:t>. </a:t>
            </a:r>
            <a:r>
              <a:rPr lang="en-US" sz="2400" dirty="0"/>
              <a:t>Changes in emergence dates from 2015 to 2017 for local </a:t>
            </a:r>
            <a:r>
              <a:rPr lang="en-US" sz="2400" dirty="0" smtClean="0"/>
              <a:t>odonates. </a:t>
            </a:r>
            <a:r>
              <a:rPr lang="en-US" sz="2400" dirty="0" err="1" smtClean="0"/>
              <a:t>DoY</a:t>
            </a:r>
            <a:r>
              <a:rPr lang="en-US" sz="2400" dirty="0" smtClean="0"/>
              <a:t> </a:t>
            </a:r>
            <a:r>
              <a:rPr lang="en-US" sz="2400" dirty="0"/>
              <a:t>= day of year.</a:t>
            </a:r>
          </a:p>
          <a:p>
            <a:endParaRPr lang="en-US" sz="3200" dirty="0"/>
          </a:p>
        </p:txBody>
      </p:sp>
      <p:sp>
        <p:nvSpPr>
          <p:cNvPr id="8" name="TextBox 7"/>
          <p:cNvSpPr txBox="1"/>
          <p:nvPr/>
        </p:nvSpPr>
        <p:spPr>
          <a:xfrm>
            <a:off x="32392195" y="7664650"/>
            <a:ext cx="184666" cy="1431161"/>
          </a:xfrm>
          <a:prstGeom prst="rect">
            <a:avLst/>
          </a:prstGeom>
          <a:noFill/>
        </p:spPr>
        <p:txBody>
          <a:bodyPr wrap="none" rtlCol="0">
            <a:spAutoFit/>
          </a:bodyPr>
          <a:lstStyle/>
          <a:p>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4090152274"/>
              </p:ext>
            </p:extLst>
          </p:nvPr>
        </p:nvGraphicFramePr>
        <p:xfrm>
          <a:off x="30632401" y="4419600"/>
          <a:ext cx="12284124" cy="9535944"/>
        </p:xfrm>
        <a:graphic>
          <a:graphicData uri="http://schemas.openxmlformats.org/drawingml/2006/table">
            <a:tbl>
              <a:tblPr firstRow="1" bandRow="1">
                <a:tableStyleId>{5C22544A-7EE6-4342-B048-85BDC9FD1C3A}</a:tableStyleId>
              </a:tblPr>
              <a:tblGrid>
                <a:gridCol w="3870209"/>
                <a:gridCol w="2776454"/>
                <a:gridCol w="1850969"/>
                <a:gridCol w="1935104"/>
                <a:gridCol w="1851388"/>
              </a:tblGrid>
              <a:tr h="378281">
                <a:tc>
                  <a:txBody>
                    <a:bodyPr/>
                    <a:lstStyle/>
                    <a:p>
                      <a:pPr algn="ctr"/>
                      <a:r>
                        <a:rPr lang="en-US" sz="2400" dirty="0" smtClean="0">
                          <a:solidFill>
                            <a:schemeClr val="tx1"/>
                          </a:solidFill>
                        </a:rPr>
                        <a:t>Species</a:t>
                      </a:r>
                      <a:endParaRPr lang="en-US" sz="2400" dirty="0">
                        <a:solidFill>
                          <a:schemeClr val="tx1"/>
                        </a:solidFill>
                      </a:endParaRPr>
                    </a:p>
                  </a:txBody>
                  <a:tcPr>
                    <a:lnL w="12700" cap="flat" cmpd="sng" algn="ctr">
                      <a:solidFill>
                        <a:srgbClr val="5F5F5F"/>
                      </a:solidFill>
                      <a:prstDash val="solid"/>
                      <a:round/>
                      <a:headEnd type="none" w="med" len="med"/>
                      <a:tailEnd type="none" w="med" len="med"/>
                    </a:lnL>
                    <a:lnT w="12700" cap="flat" cmpd="sng" algn="ctr">
                      <a:solidFill>
                        <a:srgbClr val="5F5F5F"/>
                      </a:solidFill>
                      <a:prstDash val="solid"/>
                      <a:round/>
                      <a:headEnd type="none" w="med" len="med"/>
                      <a:tailEnd type="none" w="med" len="med"/>
                    </a:lnT>
                  </a:tcPr>
                </a:tc>
                <a:tc>
                  <a:txBody>
                    <a:bodyPr/>
                    <a:lstStyle/>
                    <a:p>
                      <a:pPr algn="ctr"/>
                      <a:r>
                        <a:rPr lang="en-US" sz="2400" dirty="0" smtClean="0">
                          <a:solidFill>
                            <a:schemeClr val="tx1"/>
                          </a:solidFill>
                        </a:rPr>
                        <a:t>Suborder</a:t>
                      </a:r>
                      <a:endParaRPr lang="en-US" sz="2400" dirty="0">
                        <a:solidFill>
                          <a:schemeClr val="tx1"/>
                        </a:solidFill>
                      </a:endParaRPr>
                    </a:p>
                  </a:txBody>
                  <a:tcPr>
                    <a:lnT w="12700" cap="flat" cmpd="sng" algn="ctr">
                      <a:solidFill>
                        <a:srgbClr val="5F5F5F"/>
                      </a:solidFill>
                      <a:prstDash val="solid"/>
                      <a:round/>
                      <a:headEnd type="none" w="med" len="med"/>
                      <a:tailEnd type="none" w="med" len="med"/>
                    </a:lnT>
                  </a:tcPr>
                </a:tc>
                <a:tc>
                  <a:txBody>
                    <a:bodyPr/>
                    <a:lstStyle/>
                    <a:p>
                      <a:pPr algn="ctr"/>
                      <a:r>
                        <a:rPr lang="en-US" sz="2400" dirty="0" smtClean="0">
                          <a:solidFill>
                            <a:schemeClr val="tx1"/>
                          </a:solidFill>
                        </a:rPr>
                        <a:t>2015 </a:t>
                      </a:r>
                      <a:r>
                        <a:rPr lang="en-US" sz="2400" dirty="0" err="1" smtClean="0">
                          <a:solidFill>
                            <a:schemeClr val="tx1"/>
                          </a:solidFill>
                        </a:rPr>
                        <a:t>DoY</a:t>
                      </a:r>
                      <a:endParaRPr lang="en-US" sz="2400" dirty="0">
                        <a:solidFill>
                          <a:schemeClr val="tx1"/>
                        </a:solidFill>
                      </a:endParaRPr>
                    </a:p>
                  </a:txBody>
                  <a:tcPr>
                    <a:lnT w="12700" cap="flat" cmpd="sng" algn="ctr">
                      <a:solidFill>
                        <a:srgbClr val="5F5F5F"/>
                      </a:solidFill>
                      <a:prstDash val="solid"/>
                      <a:round/>
                      <a:headEnd type="none" w="med" len="med"/>
                      <a:tailEnd type="none" w="med" len="med"/>
                    </a:lnT>
                  </a:tcPr>
                </a:tc>
                <a:tc>
                  <a:txBody>
                    <a:bodyPr/>
                    <a:lstStyle/>
                    <a:p>
                      <a:pPr algn="ctr"/>
                      <a:r>
                        <a:rPr lang="en-US" sz="2400" dirty="0" smtClean="0">
                          <a:solidFill>
                            <a:schemeClr val="tx1"/>
                          </a:solidFill>
                        </a:rPr>
                        <a:t>2017 </a:t>
                      </a:r>
                      <a:r>
                        <a:rPr lang="en-US" sz="2400" dirty="0" err="1" smtClean="0">
                          <a:solidFill>
                            <a:schemeClr val="tx1"/>
                          </a:solidFill>
                        </a:rPr>
                        <a:t>DoY</a:t>
                      </a:r>
                      <a:endParaRPr lang="en-US" sz="2400" dirty="0">
                        <a:solidFill>
                          <a:schemeClr val="tx1"/>
                        </a:solidFill>
                      </a:endParaRPr>
                    </a:p>
                  </a:txBody>
                  <a:tcPr>
                    <a:lnT w="12700" cap="flat" cmpd="sng" algn="ctr">
                      <a:solidFill>
                        <a:srgbClr val="5F5F5F"/>
                      </a:solidFill>
                      <a:prstDash val="solid"/>
                      <a:round/>
                      <a:headEnd type="none" w="med" len="med"/>
                      <a:tailEnd type="none" w="med" len="med"/>
                    </a:lnT>
                  </a:tcPr>
                </a:tc>
                <a:tc>
                  <a:txBody>
                    <a:bodyPr/>
                    <a:lstStyle/>
                    <a:p>
                      <a:pPr marL="0" marR="0" indent="0" algn="ctr" defTabSz="4389028" rtl="0" eaLnBrk="1" fontAlgn="auto" latinLnBrk="0" hangingPunct="1">
                        <a:lnSpc>
                          <a:spcPct val="100000"/>
                        </a:lnSpc>
                        <a:spcBef>
                          <a:spcPts val="0"/>
                        </a:spcBef>
                        <a:spcAft>
                          <a:spcPts val="0"/>
                        </a:spcAft>
                        <a:buClrTx/>
                        <a:buSzTx/>
                        <a:buFontTx/>
                        <a:buNone/>
                        <a:tabLst/>
                        <a:defRPr/>
                      </a:pPr>
                      <a:r>
                        <a:rPr lang="el-GR" sz="2400" dirty="0" smtClean="0">
                          <a:solidFill>
                            <a:schemeClr val="tx1"/>
                          </a:solidFill>
                        </a:rPr>
                        <a:t>Δ </a:t>
                      </a:r>
                      <a:endParaRPr lang="en-US" sz="2400" dirty="0">
                        <a:solidFill>
                          <a:schemeClr val="tx1"/>
                        </a:solidFill>
                      </a:endParaRPr>
                    </a:p>
                  </a:txBody>
                  <a:tcPr>
                    <a:lnR w="12700" cap="flat" cmpd="sng" algn="ctr">
                      <a:solidFill>
                        <a:srgbClr val="5F5F5F"/>
                      </a:solidFill>
                      <a:prstDash val="solid"/>
                      <a:round/>
                      <a:headEnd type="none" w="med" len="med"/>
                      <a:tailEnd type="none" w="med" len="med"/>
                    </a:lnR>
                    <a:lnT w="12700" cap="flat" cmpd="sng" algn="ctr">
                      <a:solidFill>
                        <a:srgbClr val="5F5F5F"/>
                      </a:solidFill>
                      <a:prstDash val="solid"/>
                      <a:round/>
                      <a:headEnd type="none" w="med" len="med"/>
                      <a:tailEnd type="none" w="med" len="med"/>
                    </a:lnT>
                  </a:tcPr>
                </a:tc>
              </a:tr>
              <a:tr h="378281">
                <a:tc>
                  <a:txBody>
                    <a:bodyPr/>
                    <a:lstStyle/>
                    <a:p>
                      <a:pPr algn="l"/>
                      <a:r>
                        <a:rPr lang="en-US" sz="2400" i="1" dirty="0" err="1">
                          <a:solidFill>
                            <a:srgbClr val="000000"/>
                          </a:solidFill>
                          <a:effectLst/>
                          <a:latin typeface="Times New Roman"/>
                        </a:rPr>
                        <a:t>Celithemis</a:t>
                      </a:r>
                      <a:r>
                        <a:rPr lang="en-US" sz="2400" i="1" dirty="0">
                          <a:solidFill>
                            <a:srgbClr val="000000"/>
                          </a:solidFill>
                          <a:effectLst/>
                          <a:latin typeface="Times New Roman"/>
                        </a:rPr>
                        <a:t> </a:t>
                      </a:r>
                      <a:r>
                        <a:rPr lang="en-US" sz="2400" i="1" dirty="0" err="1">
                          <a:solidFill>
                            <a:srgbClr val="000000"/>
                          </a:solidFill>
                          <a:effectLst/>
                          <a:latin typeface="Times New Roman"/>
                        </a:rPr>
                        <a:t>elisa</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dirty="0">
                          <a:solidFill>
                            <a:srgbClr val="000000"/>
                          </a:solidFill>
                          <a:effectLst/>
                          <a:latin typeface="Times New Roman"/>
                        </a:rPr>
                        <a:t>159</a:t>
                      </a:r>
                      <a:endParaRPr lang="en-US" sz="2000" dirty="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159</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0</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dirty="0" err="1">
                          <a:solidFill>
                            <a:srgbClr val="000000"/>
                          </a:solidFill>
                          <a:effectLst/>
                          <a:latin typeface="Times New Roman"/>
                        </a:rPr>
                        <a:t>Arigomphus</a:t>
                      </a:r>
                      <a:r>
                        <a:rPr lang="en-US" sz="2400" i="1" dirty="0">
                          <a:solidFill>
                            <a:srgbClr val="000000"/>
                          </a:solidFill>
                          <a:effectLst/>
                          <a:latin typeface="Times New Roman"/>
                        </a:rPr>
                        <a:t> </a:t>
                      </a:r>
                      <a:r>
                        <a:rPr lang="en-US" sz="2400" i="1" dirty="0" err="1">
                          <a:solidFill>
                            <a:srgbClr val="000000"/>
                          </a:solidFill>
                          <a:effectLst/>
                          <a:latin typeface="Times New Roman"/>
                        </a:rPr>
                        <a:t>villosipes</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160</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171</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11</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dirty="0" err="1">
                          <a:solidFill>
                            <a:srgbClr val="000000"/>
                          </a:solidFill>
                          <a:effectLst/>
                          <a:latin typeface="Times New Roman"/>
                        </a:rPr>
                        <a:t>Chromagrion</a:t>
                      </a:r>
                      <a:r>
                        <a:rPr lang="en-US" sz="2400" i="1" dirty="0">
                          <a:solidFill>
                            <a:srgbClr val="000000"/>
                          </a:solidFill>
                          <a:effectLst/>
                          <a:latin typeface="Times New Roman"/>
                        </a:rPr>
                        <a:t> </a:t>
                      </a:r>
                      <a:r>
                        <a:rPr lang="en-US" sz="2400" i="1" dirty="0" err="1">
                          <a:solidFill>
                            <a:srgbClr val="000000"/>
                          </a:solidFill>
                          <a:effectLst/>
                          <a:latin typeface="Times New Roman"/>
                        </a:rPr>
                        <a:t>conditum</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160</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160</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0</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Erythemis simplicicollis</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160</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163</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3</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dirty="0" err="1">
                          <a:solidFill>
                            <a:srgbClr val="000000"/>
                          </a:solidFill>
                          <a:effectLst/>
                          <a:latin typeface="Times New Roman"/>
                        </a:rPr>
                        <a:t>Libellula</a:t>
                      </a:r>
                      <a:r>
                        <a:rPr lang="en-US" sz="2400" i="1" dirty="0">
                          <a:solidFill>
                            <a:srgbClr val="000000"/>
                          </a:solidFill>
                          <a:effectLst/>
                          <a:latin typeface="Times New Roman"/>
                        </a:rPr>
                        <a:t> </a:t>
                      </a:r>
                      <a:r>
                        <a:rPr lang="en-US" sz="2400" i="1" dirty="0" err="1">
                          <a:solidFill>
                            <a:srgbClr val="000000"/>
                          </a:solidFill>
                          <a:effectLst/>
                          <a:latin typeface="Times New Roman"/>
                        </a:rPr>
                        <a:t>cyanea</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160</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171</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11</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Libellula luctuosa</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160</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159</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dirty="0" err="1">
                          <a:solidFill>
                            <a:srgbClr val="000000"/>
                          </a:solidFill>
                          <a:effectLst/>
                          <a:latin typeface="Times New Roman"/>
                        </a:rPr>
                        <a:t>Pachydiplax</a:t>
                      </a:r>
                      <a:r>
                        <a:rPr lang="en-US" sz="2400" i="1" dirty="0">
                          <a:solidFill>
                            <a:srgbClr val="000000"/>
                          </a:solidFill>
                          <a:effectLst/>
                          <a:latin typeface="Times New Roman"/>
                        </a:rPr>
                        <a:t> </a:t>
                      </a:r>
                      <a:r>
                        <a:rPr lang="en-US" sz="2400" i="1" dirty="0" err="1">
                          <a:solidFill>
                            <a:srgbClr val="000000"/>
                          </a:solidFill>
                          <a:effectLst/>
                          <a:latin typeface="Times New Roman"/>
                        </a:rPr>
                        <a:t>longipennis</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dirty="0">
                          <a:solidFill>
                            <a:srgbClr val="000000"/>
                          </a:solidFill>
                          <a:effectLst/>
                          <a:latin typeface="Times New Roman"/>
                        </a:rPr>
                        <a:t>Anisoptera</a:t>
                      </a:r>
                      <a:endParaRPr lang="en-US" sz="2000" dirty="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160</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164</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4</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Argia fumipennis</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161</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163</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2</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Lestes eurinus</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161</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166</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5</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Libellula incesta</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161</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164</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3</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dirty="0" err="1">
                          <a:solidFill>
                            <a:srgbClr val="000000"/>
                          </a:solidFill>
                          <a:effectLst/>
                          <a:latin typeface="Times New Roman"/>
                        </a:rPr>
                        <a:t>Plathemis</a:t>
                      </a:r>
                      <a:r>
                        <a:rPr lang="en-US" sz="2400" i="1" dirty="0">
                          <a:solidFill>
                            <a:srgbClr val="000000"/>
                          </a:solidFill>
                          <a:effectLst/>
                          <a:latin typeface="Times New Roman"/>
                        </a:rPr>
                        <a:t> </a:t>
                      </a:r>
                      <a:r>
                        <a:rPr lang="en-US" sz="2400" i="1" dirty="0" err="1">
                          <a:solidFill>
                            <a:srgbClr val="000000"/>
                          </a:solidFill>
                          <a:effectLst/>
                          <a:latin typeface="Times New Roman"/>
                        </a:rPr>
                        <a:t>lydia</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161</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158</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-3</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Perithemis tenera</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162</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166</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4</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Enallagma aspersum</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163</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163</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0</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Tramea carolina</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163</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166</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3</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Anax longipes</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167</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173</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6</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Enallagma civile</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167</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160</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-7</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Gomphus exilis</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168</a:t>
                      </a:r>
                      <a:endParaRPr lang="en-US" sz="2000">
                        <a:solidFill>
                          <a:srgbClr val="000000"/>
                        </a:solidFill>
                        <a:effectLst/>
                        <a:latin typeface="Arial"/>
                      </a:endParaRPr>
                    </a:p>
                  </a:txBody>
                  <a:tcPr marL="68580" marR="68580" marT="0" marB="0" anchor="ctr"/>
                </a:tc>
                <a:tc>
                  <a:txBody>
                    <a:bodyPr/>
                    <a:lstStyle/>
                    <a:p>
                      <a:pPr algn="ctr"/>
                      <a:r>
                        <a:rPr lang="en-US" sz="2400" dirty="0">
                          <a:solidFill>
                            <a:srgbClr val="000000"/>
                          </a:solidFill>
                          <a:effectLst/>
                          <a:latin typeface="Times New Roman"/>
                        </a:rPr>
                        <a:t>164</a:t>
                      </a:r>
                      <a:endParaRPr lang="en-US" sz="2000" dirty="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-4</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Ischnura verticalis</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169</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167</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-2</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Ischnura posita</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174</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159</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-15</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a:solidFill>
                            <a:srgbClr val="000000"/>
                          </a:solidFill>
                          <a:effectLst/>
                          <a:latin typeface="Times New Roman"/>
                        </a:rPr>
                        <a:t>Calopteryx maculata</a:t>
                      </a:r>
                      <a:endParaRPr lang="en-US" sz="200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175</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158</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-17</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dirty="0" err="1">
                          <a:solidFill>
                            <a:srgbClr val="000000"/>
                          </a:solidFill>
                          <a:effectLst/>
                          <a:latin typeface="Times New Roman"/>
                        </a:rPr>
                        <a:t>Enallagma</a:t>
                      </a:r>
                      <a:r>
                        <a:rPr lang="en-US" sz="2400" i="1" dirty="0">
                          <a:solidFill>
                            <a:srgbClr val="000000"/>
                          </a:solidFill>
                          <a:effectLst/>
                          <a:latin typeface="Times New Roman"/>
                        </a:rPr>
                        <a:t> </a:t>
                      </a:r>
                      <a:r>
                        <a:rPr lang="en-US" sz="2400" i="1" dirty="0" err="1">
                          <a:solidFill>
                            <a:srgbClr val="000000"/>
                          </a:solidFill>
                          <a:effectLst/>
                          <a:latin typeface="Times New Roman"/>
                        </a:rPr>
                        <a:t>basidens</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175</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167</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-8</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dirty="0" err="1">
                          <a:solidFill>
                            <a:srgbClr val="000000"/>
                          </a:solidFill>
                          <a:effectLst/>
                          <a:latin typeface="Times New Roman"/>
                        </a:rPr>
                        <a:t>Lestes</a:t>
                      </a:r>
                      <a:r>
                        <a:rPr lang="en-US" sz="2400" i="1" dirty="0">
                          <a:solidFill>
                            <a:srgbClr val="000000"/>
                          </a:solidFill>
                          <a:effectLst/>
                          <a:latin typeface="Times New Roman"/>
                        </a:rPr>
                        <a:t> </a:t>
                      </a:r>
                      <a:r>
                        <a:rPr lang="en-US" sz="2400" i="1" dirty="0" err="1">
                          <a:solidFill>
                            <a:srgbClr val="000000"/>
                          </a:solidFill>
                          <a:effectLst/>
                          <a:latin typeface="Times New Roman"/>
                        </a:rPr>
                        <a:t>vigilax</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Zygoptera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187</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159</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-28</a:t>
                      </a:r>
                      <a:endParaRPr lang="en-US" sz="200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dirty="0" err="1">
                          <a:solidFill>
                            <a:srgbClr val="000000"/>
                          </a:solidFill>
                          <a:effectLst/>
                          <a:latin typeface="Times New Roman"/>
                        </a:rPr>
                        <a:t>Tramea</a:t>
                      </a:r>
                      <a:r>
                        <a:rPr lang="en-US" sz="2400" i="1" dirty="0">
                          <a:solidFill>
                            <a:srgbClr val="000000"/>
                          </a:solidFill>
                          <a:effectLst/>
                          <a:latin typeface="Times New Roman"/>
                        </a:rPr>
                        <a:t> </a:t>
                      </a:r>
                      <a:r>
                        <a:rPr lang="en-US" sz="2400" i="1" dirty="0" err="1">
                          <a:solidFill>
                            <a:srgbClr val="000000"/>
                          </a:solidFill>
                          <a:effectLst/>
                          <a:latin typeface="Times New Roman"/>
                        </a:rPr>
                        <a:t>lacerata</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tc>
                <a:tc>
                  <a:txBody>
                    <a:bodyPr/>
                    <a:lstStyle/>
                    <a:p>
                      <a:pPr algn="ctr"/>
                      <a:r>
                        <a:rPr lang="en-US" sz="2400">
                          <a:solidFill>
                            <a:srgbClr val="000000"/>
                          </a:solidFill>
                          <a:effectLst/>
                          <a:latin typeface="Times New Roman"/>
                        </a:rPr>
                        <a:t>187</a:t>
                      </a:r>
                      <a:endParaRPr lang="en-US" sz="2000">
                        <a:solidFill>
                          <a:srgbClr val="000000"/>
                        </a:solidFill>
                        <a:effectLst/>
                        <a:latin typeface="Arial"/>
                      </a:endParaRPr>
                    </a:p>
                  </a:txBody>
                  <a:tcPr marL="68580" marR="68580" marT="0" marB="0" anchor="ctr"/>
                </a:tc>
                <a:tc>
                  <a:txBody>
                    <a:bodyPr/>
                    <a:lstStyle/>
                    <a:p>
                      <a:pPr algn="ctr"/>
                      <a:r>
                        <a:rPr lang="en-US" sz="2400" dirty="0">
                          <a:solidFill>
                            <a:srgbClr val="000000"/>
                          </a:solidFill>
                          <a:effectLst/>
                          <a:latin typeface="Times New Roman"/>
                        </a:rPr>
                        <a:t>164</a:t>
                      </a:r>
                      <a:endParaRPr lang="en-US" sz="2000" dirty="0">
                        <a:solidFill>
                          <a:srgbClr val="000000"/>
                        </a:solidFill>
                        <a:effectLst/>
                        <a:latin typeface="Arial"/>
                      </a:endParaRPr>
                    </a:p>
                  </a:txBody>
                  <a:tcPr marL="68580" marR="68580" marT="0" marB="0" anchor="ctr"/>
                </a:tc>
                <a:tc>
                  <a:txBody>
                    <a:bodyPr/>
                    <a:lstStyle/>
                    <a:p>
                      <a:pPr algn="ctr"/>
                      <a:r>
                        <a:rPr lang="en-US" sz="2400" dirty="0">
                          <a:solidFill>
                            <a:srgbClr val="000000"/>
                          </a:solidFill>
                          <a:effectLst/>
                          <a:latin typeface="Times New Roman"/>
                        </a:rPr>
                        <a:t>-23</a:t>
                      </a:r>
                      <a:endParaRPr lang="en-US" sz="2000" dirty="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tcPr>
                </a:tc>
              </a:tr>
              <a:tr h="378281">
                <a:tc>
                  <a:txBody>
                    <a:bodyPr/>
                    <a:lstStyle/>
                    <a:p>
                      <a:pPr algn="l"/>
                      <a:r>
                        <a:rPr lang="en-US" sz="2400" i="1" dirty="0" err="1">
                          <a:solidFill>
                            <a:srgbClr val="000000"/>
                          </a:solidFill>
                          <a:effectLst/>
                          <a:latin typeface="Times New Roman"/>
                        </a:rPr>
                        <a:t>Anax</a:t>
                      </a:r>
                      <a:r>
                        <a:rPr lang="en-US" sz="2400" i="1" dirty="0">
                          <a:solidFill>
                            <a:srgbClr val="000000"/>
                          </a:solidFill>
                          <a:effectLst/>
                          <a:latin typeface="Times New Roman"/>
                        </a:rPr>
                        <a:t> </a:t>
                      </a:r>
                      <a:r>
                        <a:rPr lang="en-US" sz="2400" i="1" dirty="0" err="1">
                          <a:solidFill>
                            <a:srgbClr val="000000"/>
                          </a:solidFill>
                          <a:effectLst/>
                          <a:latin typeface="Times New Roman"/>
                        </a:rPr>
                        <a:t>junius</a:t>
                      </a:r>
                      <a:endParaRPr lang="en-US" sz="2000" dirty="0">
                        <a:solidFill>
                          <a:srgbClr val="000000"/>
                        </a:solidFill>
                        <a:effectLst/>
                        <a:latin typeface="Arial"/>
                      </a:endParaRPr>
                    </a:p>
                  </a:txBody>
                  <a:tcPr marL="68580" marR="68580" marT="0" marB="0" anchor="ctr">
                    <a:lnL w="12700" cap="flat" cmpd="sng" algn="ctr">
                      <a:solidFill>
                        <a:srgbClr val="5F5F5F"/>
                      </a:solidFill>
                      <a:prstDash val="solid"/>
                      <a:round/>
                      <a:headEnd type="none" w="med" len="med"/>
                      <a:tailEnd type="none" w="med" len="med"/>
                    </a:lnL>
                    <a:lnB w="12700" cap="flat" cmpd="sng" algn="ctr">
                      <a:solidFill>
                        <a:srgbClr val="5F5F5F"/>
                      </a:solidFill>
                      <a:prstDash val="solid"/>
                      <a:round/>
                      <a:headEnd type="none" w="med" len="med"/>
                      <a:tailEnd type="none" w="med" len="med"/>
                    </a:lnB>
                  </a:tcPr>
                </a:tc>
                <a:tc>
                  <a:txBody>
                    <a:bodyPr/>
                    <a:lstStyle/>
                    <a:p>
                      <a:pPr algn="ctr"/>
                      <a:r>
                        <a:rPr lang="en-US" sz="2400">
                          <a:solidFill>
                            <a:srgbClr val="000000"/>
                          </a:solidFill>
                          <a:effectLst/>
                          <a:latin typeface="Times New Roman"/>
                        </a:rPr>
                        <a:t>Anisoptera</a:t>
                      </a:r>
                      <a:endParaRPr lang="en-US" sz="2000">
                        <a:solidFill>
                          <a:srgbClr val="000000"/>
                        </a:solidFill>
                        <a:effectLst/>
                        <a:latin typeface="Arial"/>
                      </a:endParaRPr>
                    </a:p>
                  </a:txBody>
                  <a:tcPr marL="68580" marR="68580" marT="0" marB="0" anchor="ctr">
                    <a:lnB w="12700" cap="flat" cmpd="sng" algn="ctr">
                      <a:solidFill>
                        <a:srgbClr val="5F5F5F"/>
                      </a:solidFill>
                      <a:prstDash val="solid"/>
                      <a:round/>
                      <a:headEnd type="none" w="med" len="med"/>
                      <a:tailEnd type="none" w="med" len="med"/>
                    </a:lnB>
                  </a:tcPr>
                </a:tc>
                <a:tc>
                  <a:txBody>
                    <a:bodyPr/>
                    <a:lstStyle/>
                    <a:p>
                      <a:pPr algn="ctr"/>
                      <a:r>
                        <a:rPr lang="en-US" sz="2400">
                          <a:solidFill>
                            <a:srgbClr val="000000"/>
                          </a:solidFill>
                          <a:effectLst/>
                          <a:latin typeface="Times New Roman"/>
                        </a:rPr>
                        <a:t>195</a:t>
                      </a:r>
                      <a:endParaRPr lang="en-US" sz="2000">
                        <a:solidFill>
                          <a:srgbClr val="000000"/>
                        </a:solidFill>
                        <a:effectLst/>
                        <a:latin typeface="Arial"/>
                      </a:endParaRPr>
                    </a:p>
                  </a:txBody>
                  <a:tcPr marL="68580" marR="68580" marT="0" marB="0" anchor="ctr">
                    <a:lnB w="12700" cap="flat" cmpd="sng" algn="ctr">
                      <a:solidFill>
                        <a:srgbClr val="5F5F5F"/>
                      </a:solidFill>
                      <a:prstDash val="solid"/>
                      <a:round/>
                      <a:headEnd type="none" w="med" len="med"/>
                      <a:tailEnd type="none" w="med" len="med"/>
                    </a:lnB>
                  </a:tcPr>
                </a:tc>
                <a:tc>
                  <a:txBody>
                    <a:bodyPr/>
                    <a:lstStyle/>
                    <a:p>
                      <a:pPr algn="ctr"/>
                      <a:r>
                        <a:rPr lang="en-US" sz="2400" dirty="0">
                          <a:solidFill>
                            <a:srgbClr val="000000"/>
                          </a:solidFill>
                          <a:effectLst/>
                          <a:latin typeface="Times New Roman"/>
                        </a:rPr>
                        <a:t>187</a:t>
                      </a:r>
                      <a:endParaRPr lang="en-US" sz="2000" dirty="0">
                        <a:solidFill>
                          <a:srgbClr val="000000"/>
                        </a:solidFill>
                        <a:effectLst/>
                        <a:latin typeface="Arial"/>
                      </a:endParaRPr>
                    </a:p>
                  </a:txBody>
                  <a:tcPr marL="68580" marR="68580" marT="0" marB="0" anchor="ctr">
                    <a:lnB w="12700" cap="flat" cmpd="sng" algn="ctr">
                      <a:solidFill>
                        <a:srgbClr val="5F5F5F"/>
                      </a:solidFill>
                      <a:prstDash val="solid"/>
                      <a:round/>
                      <a:headEnd type="none" w="med" len="med"/>
                      <a:tailEnd type="none" w="med" len="med"/>
                    </a:lnB>
                  </a:tcPr>
                </a:tc>
                <a:tc>
                  <a:txBody>
                    <a:bodyPr/>
                    <a:lstStyle/>
                    <a:p>
                      <a:pPr algn="ctr"/>
                      <a:r>
                        <a:rPr lang="en-US" sz="2400" dirty="0">
                          <a:solidFill>
                            <a:srgbClr val="000000"/>
                          </a:solidFill>
                          <a:effectLst/>
                          <a:latin typeface="Times New Roman"/>
                        </a:rPr>
                        <a:t>-8</a:t>
                      </a:r>
                      <a:endParaRPr lang="en-US" sz="2000" dirty="0">
                        <a:solidFill>
                          <a:srgbClr val="000000"/>
                        </a:solidFill>
                        <a:effectLst/>
                        <a:latin typeface="Arial"/>
                      </a:endParaRPr>
                    </a:p>
                  </a:txBody>
                  <a:tcPr marL="68580" marR="68580" marT="0" marB="0" anchor="ctr">
                    <a:lnR w="12700" cap="flat" cmpd="sng" algn="ctr">
                      <a:solidFill>
                        <a:srgbClr val="5F5F5F"/>
                      </a:solidFill>
                      <a:prstDash val="solid"/>
                      <a:round/>
                      <a:headEnd type="none" w="med" len="med"/>
                      <a:tailEnd type="none" w="med" len="med"/>
                    </a:lnR>
                    <a:lnB w="12700" cap="flat" cmpd="sng" algn="ctr">
                      <a:solidFill>
                        <a:srgbClr val="5F5F5F"/>
                      </a:solidFill>
                      <a:prstDash val="solid"/>
                      <a:round/>
                      <a:headEnd type="none" w="med" len="med"/>
                      <a:tailEnd type="none" w="med" len="med"/>
                    </a:lnB>
                  </a:tcPr>
                </a:tc>
              </a:tr>
            </a:tbl>
          </a:graphicData>
        </a:graphic>
      </p:graphicFrame>
      <p:sp>
        <p:nvSpPr>
          <p:cNvPr id="7" name="Rectangle 6"/>
          <p:cNvSpPr/>
          <p:nvPr/>
        </p:nvSpPr>
        <p:spPr>
          <a:xfrm>
            <a:off x="30377662" y="26729591"/>
            <a:ext cx="13189692" cy="3293209"/>
          </a:xfrm>
          <a:prstGeom prst="rect">
            <a:avLst/>
          </a:prstGeom>
        </p:spPr>
        <p:txBody>
          <a:bodyPr wrap="square">
            <a:spAutoFit/>
          </a:bodyPr>
          <a:lstStyle/>
          <a:p>
            <a:r>
              <a:rPr lang="en-US" sz="1600" dirty="0" err="1"/>
              <a:t>Benjamini</a:t>
            </a:r>
            <a:r>
              <a:rPr lang="en-US" sz="1600" dirty="0"/>
              <a:t>, Y., and Hochberg, Y. (1995). Controlling the false discovery rate: A practical and powerful approach to multiple testing. Journal of the Royal </a:t>
            </a:r>
            <a:endParaRPr lang="en-US" sz="1600" dirty="0" smtClean="0"/>
          </a:p>
          <a:p>
            <a:r>
              <a:rPr lang="en-US" sz="1600" dirty="0"/>
              <a:t> </a:t>
            </a:r>
            <a:r>
              <a:rPr lang="en-US" sz="1600" dirty="0" smtClean="0"/>
              <a:t>         Statistical </a:t>
            </a:r>
            <a:r>
              <a:rPr lang="en-US" sz="1600" dirty="0"/>
              <a:t>Society Series B 57, 289–300</a:t>
            </a:r>
            <a:r>
              <a:rPr lang="en-US" sz="1600" dirty="0" smtClean="0"/>
              <a:t>.</a:t>
            </a:r>
            <a:endParaRPr lang="en-US" sz="1600" dirty="0"/>
          </a:p>
          <a:p>
            <a:r>
              <a:rPr lang="en-US" sz="1600" dirty="0" smtClean="0"/>
              <a:t>Hassall</a:t>
            </a:r>
            <a:r>
              <a:rPr lang="en-US" sz="1600" dirty="0"/>
              <a:t>, C. &amp; Thompson, D. J. (2008). The impacts of environmental warming on Odonata: A review. International Journal of </a:t>
            </a:r>
            <a:r>
              <a:rPr lang="en-US" sz="1600" dirty="0" err="1"/>
              <a:t>Odonatology</a:t>
            </a:r>
            <a:r>
              <a:rPr lang="en-US" sz="1600" dirty="0"/>
              <a:t> 11(2)</a:t>
            </a:r>
            <a:r>
              <a:rPr lang="en-US" sz="1600" dirty="0" smtClean="0"/>
              <a:t>: 131</a:t>
            </a:r>
            <a:r>
              <a:rPr lang="en-US" sz="1600" dirty="0"/>
              <a:t>-153. </a:t>
            </a:r>
          </a:p>
          <a:p>
            <a:r>
              <a:rPr lang="en-US" sz="1600" dirty="0"/>
              <a:t>Hassall, C., Thompson, D. J., French, G. C. &amp; Harvey, I. F. (2007). Historical changes in the phenology of British Odonata are related to climate. </a:t>
            </a:r>
            <a:endParaRPr lang="en-US" sz="1600" dirty="0" smtClean="0"/>
          </a:p>
          <a:p>
            <a:r>
              <a:rPr lang="en-US" sz="1600" dirty="0"/>
              <a:t> </a:t>
            </a:r>
            <a:r>
              <a:rPr lang="en-US" sz="1600" dirty="0" smtClean="0"/>
              <a:t>         Global </a:t>
            </a:r>
            <a:r>
              <a:rPr lang="en-US" sz="1600" dirty="0"/>
              <a:t>Change </a:t>
            </a:r>
            <a:r>
              <a:rPr lang="en-US" sz="1600" dirty="0" smtClean="0"/>
              <a:t>Biology </a:t>
            </a:r>
            <a:r>
              <a:rPr lang="en-US" sz="1600" dirty="0"/>
              <a:t>13: 933–941. </a:t>
            </a:r>
            <a:r>
              <a:rPr lang="en-US" sz="1600" dirty="0" err="1"/>
              <a:t>doi</a:t>
            </a:r>
            <a:r>
              <a:rPr lang="en-US" sz="1600" dirty="0"/>
              <a:t>: 10.1111/j.1365-2486.2007.01318.x</a:t>
            </a:r>
          </a:p>
          <a:p>
            <a:r>
              <a:rPr lang="en-US" sz="1600" dirty="0"/>
              <a:t>Hassall, C. (2015). Odonata as candidate </a:t>
            </a:r>
            <a:r>
              <a:rPr lang="en-US" sz="1600" dirty="0" err="1"/>
              <a:t>macroecological</a:t>
            </a:r>
            <a:r>
              <a:rPr lang="en-US" sz="1600" dirty="0"/>
              <a:t> barometers for global climate change. Freshwater Science 34 (3): 1040-1049. </a:t>
            </a:r>
            <a:endParaRPr lang="en-US" sz="1600" dirty="0" smtClean="0"/>
          </a:p>
          <a:p>
            <a:r>
              <a:rPr lang="en-US" sz="1600" dirty="0"/>
              <a:t> </a:t>
            </a:r>
            <a:r>
              <a:rPr lang="en-US" sz="1600" dirty="0" smtClean="0"/>
              <a:t>         </a:t>
            </a:r>
            <a:r>
              <a:rPr lang="en-US" sz="1600" dirty="0" err="1" smtClean="0"/>
              <a:t>doi</a:t>
            </a:r>
            <a:r>
              <a:rPr lang="en-US" sz="1600" dirty="0"/>
              <a:t>: 10.1086/682210</a:t>
            </a:r>
          </a:p>
          <a:p>
            <a:r>
              <a:rPr lang="en-US" sz="1600" dirty="0" smtClean="0"/>
              <a:t>NWS </a:t>
            </a:r>
            <a:r>
              <a:rPr lang="en-US" sz="1600" dirty="0"/>
              <a:t>Internet Services Team. (</a:t>
            </a:r>
            <a:r>
              <a:rPr lang="en-US" sz="1600" dirty="0" err="1"/>
              <a:t>n.d.</a:t>
            </a:r>
            <a:r>
              <a:rPr lang="en-US" sz="1600" dirty="0"/>
              <a:t>). In National Oceanic and Atmospheric Administration </a:t>
            </a:r>
            <a:r>
              <a:rPr lang="en-US" sz="1600" dirty="0" smtClean="0"/>
              <a:t>Retrieved </a:t>
            </a:r>
            <a:r>
              <a:rPr lang="en-US" sz="1600" dirty="0"/>
              <a:t>October 13, 2017 from </a:t>
            </a:r>
            <a:r>
              <a:rPr lang="en-US" sz="1600" u="sng" dirty="0">
                <a:hlinkClick r:id="rId5"/>
              </a:rPr>
              <a:t>http://w2.weather.gov/climate/</a:t>
            </a:r>
            <a:endParaRPr lang="en-US" sz="1600" dirty="0"/>
          </a:p>
          <a:p>
            <a:r>
              <a:rPr lang="en-US" sz="1600" dirty="0" smtClean="0"/>
              <a:t>Pritchard</a:t>
            </a:r>
            <a:r>
              <a:rPr lang="en-US" sz="1600" dirty="0"/>
              <a:t>, G. &amp; M. </a:t>
            </a:r>
            <a:r>
              <a:rPr lang="en-US" sz="1600" dirty="0" err="1"/>
              <a:t>Leggott</a:t>
            </a:r>
            <a:r>
              <a:rPr lang="en-US" sz="1600" dirty="0"/>
              <a:t>. (1987). Temperature, incubation rates and the origins of dragonflies. Advances in </a:t>
            </a:r>
            <a:r>
              <a:rPr lang="en-US" sz="1600" dirty="0" err="1"/>
              <a:t>Odonatology</a:t>
            </a:r>
            <a:r>
              <a:rPr lang="en-US" sz="1600" dirty="0"/>
              <a:t> 3: 121-126.</a:t>
            </a:r>
          </a:p>
          <a:p>
            <a:r>
              <a:rPr lang="en-US" sz="1600" dirty="0"/>
              <a:t>R Core Team (2015). R: A language and environment for statistical computing. R Foundation for Statistical Computing, Vienna, Austria. </a:t>
            </a:r>
            <a:endParaRPr lang="en-US" sz="1600" dirty="0" smtClean="0"/>
          </a:p>
          <a:p>
            <a:r>
              <a:rPr lang="en-US" sz="1600" dirty="0" smtClean="0"/>
              <a:t>          URL  </a:t>
            </a:r>
            <a:r>
              <a:rPr lang="en-US" sz="1600" dirty="0"/>
              <a:t>http://</a:t>
            </a:r>
            <a:r>
              <a:rPr lang="en-US" sz="1600" dirty="0" err="1"/>
              <a:t>www.R-project.org</a:t>
            </a:r>
            <a:r>
              <a:rPr lang="en-US" sz="1600" dirty="0"/>
              <a:t>/.</a:t>
            </a:r>
          </a:p>
          <a:p>
            <a:r>
              <a:rPr lang="en-US" sz="1600" dirty="0" err="1"/>
              <a:t>Triplehorn</a:t>
            </a:r>
            <a:r>
              <a:rPr lang="en-US" sz="1600" dirty="0"/>
              <a:t>, C. A., Johnson, N. F., &amp; </a:t>
            </a:r>
            <a:r>
              <a:rPr lang="en-US" sz="1600" dirty="0" err="1"/>
              <a:t>Borror</a:t>
            </a:r>
            <a:r>
              <a:rPr lang="en-US" sz="1600" dirty="0"/>
              <a:t>, D. J. (2005). </a:t>
            </a:r>
            <a:r>
              <a:rPr lang="en-US" sz="1600" dirty="0" err="1"/>
              <a:t>Borror</a:t>
            </a:r>
            <a:r>
              <a:rPr lang="en-US" sz="1600" dirty="0"/>
              <a:t> and DeLong’s Introduction to the Study of Insects (7</a:t>
            </a:r>
            <a:r>
              <a:rPr lang="en-US" sz="1600" baseline="30000" dirty="0"/>
              <a:t>th </a:t>
            </a:r>
            <a:r>
              <a:rPr lang="en-US" sz="1600" dirty="0" err="1"/>
              <a:t>ed</a:t>
            </a:r>
            <a:r>
              <a:rPr lang="en-US" sz="1600" dirty="0"/>
              <a:t>). Belmont, CA: Brooks/Cole.</a:t>
            </a:r>
          </a:p>
          <a:p>
            <a:r>
              <a:rPr lang="en-US" sz="1600" dirty="0"/>
              <a:t>Winder, M., &amp; Schindler, D. E. (2004). Climate change un-couples trophic interactions in an aquatic ecosystem. Ecology 85: 2100–2106. </a:t>
            </a:r>
          </a:p>
        </p:txBody>
      </p:sp>
      <p:pic>
        <p:nvPicPr>
          <p:cNvPr id="11" name="Picture 10"/>
          <p:cNvPicPr>
            <a:picLocks noChangeAspect="1"/>
          </p:cNvPicPr>
          <p:nvPr/>
        </p:nvPicPr>
        <p:blipFill rotWithShape="1">
          <a:blip r:embed="rId6"/>
          <a:srcRect t="13376" b="17367"/>
          <a:stretch/>
        </p:blipFill>
        <p:spPr>
          <a:xfrm>
            <a:off x="1119336" y="15647248"/>
            <a:ext cx="6691580" cy="5943600"/>
          </a:xfrm>
          <a:prstGeom prst="rect">
            <a:avLst/>
          </a:prstGeom>
          <a:ln w="6350">
            <a:solidFill>
              <a:schemeClr val="tx1"/>
            </a:solidFill>
          </a:ln>
        </p:spPr>
      </p:pic>
      <p:pic>
        <p:nvPicPr>
          <p:cNvPr id="13" name="Picture 12"/>
          <p:cNvPicPr>
            <a:picLocks noChangeAspect="1"/>
          </p:cNvPicPr>
          <p:nvPr/>
        </p:nvPicPr>
        <p:blipFill rotWithShape="1">
          <a:blip r:embed="rId7"/>
          <a:srcRect l="19779" t="23203" r="6262" b="25791"/>
          <a:stretch/>
        </p:blipFill>
        <p:spPr>
          <a:xfrm>
            <a:off x="8054341" y="15647248"/>
            <a:ext cx="6735243" cy="5943600"/>
          </a:xfrm>
          <a:prstGeom prst="rect">
            <a:avLst/>
          </a:prstGeom>
          <a:ln w="6350">
            <a:solidFill>
              <a:schemeClr val="tx1"/>
            </a:solidFill>
          </a:ln>
        </p:spPr>
      </p:pic>
      <p:pic>
        <p:nvPicPr>
          <p:cNvPr id="14" name="Picture 13"/>
          <p:cNvPicPr>
            <a:picLocks noChangeAspect="1"/>
          </p:cNvPicPr>
          <p:nvPr/>
        </p:nvPicPr>
        <p:blipFill rotWithShape="1">
          <a:blip r:embed="rId8"/>
          <a:srcRect l="8302" t="3958" r="5778"/>
          <a:stretch/>
        </p:blipFill>
        <p:spPr>
          <a:xfrm>
            <a:off x="22916452" y="8803474"/>
            <a:ext cx="6435143" cy="5394960"/>
          </a:xfrm>
          <a:prstGeom prst="rect">
            <a:avLst/>
          </a:prstGeom>
          <a:ln w="6350">
            <a:solidFill>
              <a:schemeClr val="tx1"/>
            </a:solidFill>
          </a:ln>
        </p:spPr>
      </p:pic>
      <p:pic>
        <p:nvPicPr>
          <p:cNvPr id="24" name="Picture 23" descr="map2017.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190339" y="8800980"/>
            <a:ext cx="6459755" cy="5394960"/>
          </a:xfrm>
          <a:prstGeom prst="rect">
            <a:avLst/>
          </a:prstGeom>
          <a:ln w="6350">
            <a:solidFill>
              <a:schemeClr val="tx1"/>
            </a:solidFill>
          </a:ln>
        </p:spPr>
      </p:pic>
      <p:sp>
        <p:nvSpPr>
          <p:cNvPr id="28" name="TextBox 27"/>
          <p:cNvSpPr txBox="1"/>
          <p:nvPr/>
        </p:nvSpPr>
        <p:spPr>
          <a:xfrm>
            <a:off x="990600" y="21590848"/>
            <a:ext cx="6097736" cy="400110"/>
          </a:xfrm>
          <a:prstGeom prst="rect">
            <a:avLst/>
          </a:prstGeom>
          <a:noFill/>
        </p:spPr>
        <p:txBody>
          <a:bodyPr wrap="square" rtlCol="0">
            <a:spAutoFit/>
          </a:bodyPr>
          <a:lstStyle/>
          <a:p>
            <a:r>
              <a:rPr lang="en-US" sz="2000" dirty="0" smtClean="0"/>
              <a:t>Figure 1.1: </a:t>
            </a:r>
            <a:r>
              <a:rPr lang="en-US" sz="2000" i="1" dirty="0" err="1" smtClean="0"/>
              <a:t>Anax</a:t>
            </a:r>
            <a:r>
              <a:rPr lang="en-US" sz="2000" i="1" dirty="0" smtClean="0"/>
              <a:t> </a:t>
            </a:r>
            <a:r>
              <a:rPr lang="en-US" sz="2000" i="1" dirty="0" err="1" smtClean="0"/>
              <a:t>junius</a:t>
            </a:r>
            <a:r>
              <a:rPr lang="en-US" sz="2000" i="1" dirty="0" smtClean="0"/>
              <a:t>, </a:t>
            </a:r>
            <a:r>
              <a:rPr lang="en-US" sz="2000" dirty="0" smtClean="0"/>
              <a:t>a dragonfly (</a:t>
            </a:r>
            <a:r>
              <a:rPr lang="en-US" sz="2000" dirty="0" err="1" smtClean="0"/>
              <a:t>Anisoptera</a:t>
            </a:r>
            <a:r>
              <a:rPr lang="en-US" sz="2000" dirty="0" smtClean="0"/>
              <a:t>)</a:t>
            </a:r>
            <a:endParaRPr lang="en-US" sz="2000" i="1" dirty="0"/>
          </a:p>
        </p:txBody>
      </p:sp>
      <p:sp>
        <p:nvSpPr>
          <p:cNvPr id="30" name="TextBox 29"/>
          <p:cNvSpPr txBox="1"/>
          <p:nvPr/>
        </p:nvSpPr>
        <p:spPr>
          <a:xfrm>
            <a:off x="16078200" y="14154090"/>
            <a:ext cx="5334000" cy="400110"/>
          </a:xfrm>
          <a:prstGeom prst="rect">
            <a:avLst/>
          </a:prstGeom>
          <a:noFill/>
        </p:spPr>
        <p:txBody>
          <a:bodyPr wrap="square" rtlCol="0">
            <a:spAutoFit/>
          </a:bodyPr>
          <a:lstStyle/>
          <a:p>
            <a:r>
              <a:rPr lang="en-US" sz="2000" dirty="0" smtClean="0"/>
              <a:t>Figure 2: </a:t>
            </a:r>
            <a:r>
              <a:rPr lang="en-US" sz="2000" dirty="0"/>
              <a:t>S</a:t>
            </a:r>
            <a:r>
              <a:rPr lang="en-US" sz="2000" dirty="0" smtClean="0"/>
              <a:t>ample sites on the UVa-Wise campus</a:t>
            </a:r>
          </a:p>
        </p:txBody>
      </p:sp>
      <p:sp>
        <p:nvSpPr>
          <p:cNvPr id="41" name="TextBox 40"/>
          <p:cNvSpPr txBox="1"/>
          <p:nvPr/>
        </p:nvSpPr>
        <p:spPr>
          <a:xfrm>
            <a:off x="7939236" y="21590848"/>
            <a:ext cx="5945336" cy="400110"/>
          </a:xfrm>
          <a:prstGeom prst="rect">
            <a:avLst/>
          </a:prstGeom>
          <a:noFill/>
        </p:spPr>
        <p:txBody>
          <a:bodyPr wrap="square" rtlCol="0">
            <a:spAutoFit/>
          </a:bodyPr>
          <a:lstStyle/>
          <a:p>
            <a:r>
              <a:rPr lang="en-US" sz="2000" dirty="0" smtClean="0"/>
              <a:t>Figure 1.2: </a:t>
            </a:r>
            <a:r>
              <a:rPr lang="en-US" sz="2000" i="1" dirty="0" err="1"/>
              <a:t>Lestes</a:t>
            </a:r>
            <a:r>
              <a:rPr lang="en-US" sz="2000" i="1" dirty="0"/>
              <a:t> </a:t>
            </a:r>
            <a:r>
              <a:rPr lang="en-US" sz="2000" i="1" dirty="0" err="1" smtClean="0"/>
              <a:t>vigilax</a:t>
            </a:r>
            <a:r>
              <a:rPr lang="en-US" sz="2000" i="1" dirty="0" smtClean="0"/>
              <a:t>, </a:t>
            </a:r>
            <a:r>
              <a:rPr lang="en-US" sz="2000" dirty="0" smtClean="0"/>
              <a:t>a damselfly </a:t>
            </a:r>
            <a:r>
              <a:rPr lang="en-US" sz="2000" dirty="0"/>
              <a:t>(</a:t>
            </a:r>
            <a:r>
              <a:rPr lang="en-US" sz="2000" dirty="0" err="1" smtClean="0"/>
              <a:t>Zygoptera</a:t>
            </a:r>
            <a:r>
              <a:rPr lang="en-US" sz="2000" dirty="0" smtClean="0"/>
              <a:t>)</a:t>
            </a:r>
            <a:endParaRPr lang="en-US" sz="2000" i="1" dirty="0"/>
          </a:p>
        </p:txBody>
      </p:sp>
      <p:sp>
        <p:nvSpPr>
          <p:cNvPr id="42" name="TextBox 41"/>
          <p:cNvSpPr txBox="1"/>
          <p:nvPr/>
        </p:nvSpPr>
        <p:spPr>
          <a:xfrm>
            <a:off x="22796500" y="14154090"/>
            <a:ext cx="3962400" cy="400110"/>
          </a:xfrm>
          <a:prstGeom prst="rect">
            <a:avLst/>
          </a:prstGeom>
          <a:noFill/>
        </p:spPr>
        <p:txBody>
          <a:bodyPr wrap="square" rtlCol="0">
            <a:spAutoFit/>
          </a:bodyPr>
          <a:lstStyle/>
          <a:p>
            <a:r>
              <a:rPr lang="en-US" sz="2000" dirty="0" smtClean="0"/>
              <a:t>Figure 3: Site C, the Drained Pond</a:t>
            </a:r>
            <a:endParaRPr lang="en-US" sz="2000" dirty="0"/>
          </a:p>
        </p:txBody>
      </p:sp>
      <p:cxnSp>
        <p:nvCxnSpPr>
          <p:cNvPr id="32" name="Straight Connector 31"/>
          <p:cNvCxnSpPr/>
          <p:nvPr/>
        </p:nvCxnSpPr>
        <p:spPr>
          <a:xfrm>
            <a:off x="864465" y="5105400"/>
            <a:ext cx="14221227"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838201" y="12954000"/>
            <a:ext cx="14221227" cy="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flipV="1">
            <a:off x="16190339" y="5060042"/>
            <a:ext cx="13161256" cy="3260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flipV="1">
            <a:off x="16205846" y="25450800"/>
            <a:ext cx="13161256" cy="32600"/>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0377662" y="16051949"/>
            <a:ext cx="12739170" cy="26251"/>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30377662" y="26660049"/>
            <a:ext cx="12742795" cy="9951"/>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30377662" y="30851049"/>
            <a:ext cx="12742795" cy="9951"/>
          </a:xfrm>
          <a:prstGeom prst="line">
            <a:avLst/>
          </a:prstGeom>
          <a:ln>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26" name="Rectangle 25"/>
          <p:cNvSpPr/>
          <p:nvPr/>
        </p:nvSpPr>
        <p:spPr>
          <a:xfrm>
            <a:off x="30377662" y="30030003"/>
            <a:ext cx="12742795" cy="830997"/>
          </a:xfrm>
          <a:prstGeom prst="rect">
            <a:avLst/>
          </a:prstGeom>
        </p:spPr>
        <p:txBody>
          <a:bodyPr wrap="square">
            <a:spAutoFit/>
          </a:bodyPr>
          <a:lstStyle/>
          <a:p>
            <a:pPr algn="ctr"/>
            <a:r>
              <a:rPr lang="en-US" sz="4800" b="1" spc="700" dirty="0" smtClean="0">
                <a:solidFill>
                  <a:srgbClr val="E80A33"/>
                </a:solidFill>
                <a:latin typeface="Avenir Book"/>
                <a:cs typeface="Avenir Book"/>
              </a:rPr>
              <a:t>Acknowledgements</a:t>
            </a:r>
            <a:endParaRPr lang="en-US" sz="5400" b="1" spc="700" dirty="0">
              <a:solidFill>
                <a:srgbClr val="E80A33"/>
              </a:solidFill>
              <a:latin typeface="Avenir Book"/>
              <a:cs typeface="Avenir Book"/>
            </a:endParaRPr>
          </a:p>
        </p:txBody>
      </p:sp>
      <p:sp>
        <p:nvSpPr>
          <p:cNvPr id="51" name="TextBox 50"/>
          <p:cNvSpPr txBox="1"/>
          <p:nvPr/>
        </p:nvSpPr>
        <p:spPr>
          <a:xfrm>
            <a:off x="15460966" y="9906000"/>
            <a:ext cx="8237234" cy="1431161"/>
          </a:xfrm>
          <a:prstGeom prst="rect">
            <a:avLst/>
          </a:prstGeom>
          <a:noFill/>
        </p:spPr>
        <p:txBody>
          <a:bodyPr wrap="square" rtlCol="0">
            <a:spAutoFit/>
          </a:bodyPr>
          <a:lstStyle/>
          <a:p>
            <a:endParaRPr lang="en-US" dirty="0"/>
          </a:p>
        </p:txBody>
      </p:sp>
      <p:sp>
        <p:nvSpPr>
          <p:cNvPr id="58" name="TextBox 57"/>
          <p:cNvSpPr txBox="1"/>
          <p:nvPr/>
        </p:nvSpPr>
        <p:spPr>
          <a:xfrm>
            <a:off x="16190339" y="5313724"/>
            <a:ext cx="13232805" cy="9910403"/>
          </a:xfrm>
          <a:prstGeom prst="rect">
            <a:avLst/>
          </a:prstGeom>
          <a:noFill/>
        </p:spPr>
        <p:txBody>
          <a:bodyPr wrap="square" rtlCol="0">
            <a:spAutoFit/>
          </a:bodyPr>
          <a:lstStyle/>
          <a:p>
            <a:pPr algn="just"/>
            <a:r>
              <a:rPr lang="en-US" sz="2900" b="1" i="1" dirty="0" smtClean="0"/>
              <a:t>Sampling</a:t>
            </a:r>
            <a:r>
              <a:rPr lang="en-US" sz="2900" b="1" dirty="0" smtClean="0"/>
              <a:t> </a:t>
            </a:r>
            <a:r>
              <a:rPr lang="en-US" sz="2900" b="1" dirty="0" smtClean="0"/>
              <a:t>- </a:t>
            </a:r>
            <a:r>
              <a:rPr lang="en-US" sz="2900" dirty="0" smtClean="0"/>
              <a:t>In </a:t>
            </a:r>
            <a:r>
              <a:rPr lang="en-US" sz="2900" dirty="0"/>
              <a:t>accordance with the 2015 </a:t>
            </a:r>
            <a:r>
              <a:rPr lang="en-US" sz="2900" dirty="0" smtClean="0"/>
              <a:t>biodiversity survey </a:t>
            </a:r>
            <a:r>
              <a:rPr lang="en-US" sz="2900" dirty="0"/>
              <a:t>procedure, collection occurred alongside the </a:t>
            </a:r>
            <a:r>
              <a:rPr lang="en-US" sz="2900" b="1" dirty="0"/>
              <a:t>six man-made </a:t>
            </a:r>
            <a:r>
              <a:rPr lang="en-US" sz="2900" b="1" dirty="0" smtClean="0"/>
              <a:t>bodies of water</a:t>
            </a:r>
            <a:r>
              <a:rPr lang="en-US" sz="2900" dirty="0" smtClean="0"/>
              <a:t>. Sampling </a:t>
            </a:r>
            <a:r>
              <a:rPr lang="en-US" sz="2900" dirty="0"/>
              <a:t>procedures followed </a:t>
            </a:r>
            <a:r>
              <a:rPr lang="en-US" sz="2900" dirty="0" smtClean="0"/>
              <a:t>the </a:t>
            </a:r>
            <a:r>
              <a:rPr lang="en-US" sz="2900" dirty="0"/>
              <a:t>collecting pattern established during the 2015 study. Sites were visited at approximately the same time daily, such that each site was visited on the same day during a weekly rotation. Equal time, adjusted </a:t>
            </a:r>
            <a:r>
              <a:rPr lang="en-US" sz="2900" dirty="0" err="1"/>
              <a:t>isometrically</a:t>
            </a:r>
            <a:r>
              <a:rPr lang="en-US" sz="2900" dirty="0"/>
              <a:t> for the number of people, was spent at each locale, to ensure that overall effort (measured in person-hours) remained </a:t>
            </a:r>
            <a:r>
              <a:rPr lang="en-US" sz="2900" dirty="0" smtClean="0"/>
              <a:t>consistent </a:t>
            </a:r>
            <a:r>
              <a:rPr lang="en-US" sz="2900" dirty="0"/>
              <a:t>with reported 2015 sampling efforts</a:t>
            </a:r>
            <a:r>
              <a:rPr lang="en-US" sz="2900" dirty="0" smtClean="0"/>
              <a:t>.</a:t>
            </a:r>
          </a:p>
          <a:p>
            <a:pPr algn="just"/>
            <a:endParaRPr lang="en-US" sz="2900" dirty="0"/>
          </a:p>
          <a:p>
            <a:pPr algn="just"/>
            <a:endParaRPr lang="en-US" sz="2900" dirty="0" smtClean="0"/>
          </a:p>
          <a:p>
            <a:pPr algn="just"/>
            <a:endParaRPr lang="en-US" sz="2900" dirty="0" smtClean="0"/>
          </a:p>
          <a:p>
            <a:pPr algn="just"/>
            <a:endParaRPr lang="en-US" sz="2900" dirty="0" smtClean="0"/>
          </a:p>
          <a:p>
            <a:pPr algn="just"/>
            <a:endParaRPr lang="en-US" sz="2900" dirty="0"/>
          </a:p>
          <a:p>
            <a:pPr algn="just"/>
            <a:endParaRPr lang="en-US" sz="2900" dirty="0" smtClean="0"/>
          </a:p>
          <a:p>
            <a:pPr algn="just"/>
            <a:endParaRPr lang="en-US" sz="2900" dirty="0"/>
          </a:p>
          <a:p>
            <a:pPr algn="just"/>
            <a:endParaRPr lang="en-US" sz="2900" dirty="0" smtClean="0"/>
          </a:p>
          <a:p>
            <a:pPr algn="just"/>
            <a:endParaRPr lang="en-US" sz="2900" dirty="0"/>
          </a:p>
          <a:p>
            <a:pPr algn="just"/>
            <a:endParaRPr lang="en-US" sz="2900" dirty="0" smtClean="0"/>
          </a:p>
          <a:p>
            <a:pPr algn="just"/>
            <a:endParaRPr lang="en-US" sz="2900" dirty="0"/>
          </a:p>
          <a:p>
            <a:pPr algn="just"/>
            <a:endParaRPr lang="en-US" sz="2900" dirty="0" smtClean="0"/>
          </a:p>
          <a:p>
            <a:pPr algn="just"/>
            <a:endParaRPr lang="en-US" sz="2900" dirty="0"/>
          </a:p>
          <a:p>
            <a:pPr algn="just"/>
            <a:endParaRPr lang="en-US" sz="2900" b="1" i="1" dirty="0" smtClean="0"/>
          </a:p>
          <a:p>
            <a:pPr algn="just"/>
            <a:endParaRPr lang="en-US" sz="2900" b="1" i="1" dirty="0" smtClean="0"/>
          </a:p>
        </p:txBody>
      </p:sp>
      <p:sp>
        <p:nvSpPr>
          <p:cNvPr id="60" name="Rectangle 59"/>
          <p:cNvSpPr/>
          <p:nvPr/>
        </p:nvSpPr>
        <p:spPr>
          <a:xfrm>
            <a:off x="864466" y="22028321"/>
            <a:ext cx="14221226" cy="10356679"/>
          </a:xfrm>
          <a:prstGeom prst="rect">
            <a:avLst/>
          </a:prstGeom>
        </p:spPr>
        <p:txBody>
          <a:bodyPr wrap="square">
            <a:spAutoFit/>
          </a:bodyPr>
          <a:lstStyle/>
          <a:p>
            <a:pPr algn="just"/>
            <a:r>
              <a:rPr lang="en-US" sz="2900" dirty="0" smtClean="0"/>
              <a:t>In </a:t>
            </a:r>
            <a:r>
              <a:rPr lang="en-US" sz="2900" dirty="0"/>
              <a:t>response to </a:t>
            </a:r>
            <a:r>
              <a:rPr lang="en-US" sz="2900" dirty="0" smtClean="0"/>
              <a:t>long-term </a:t>
            </a:r>
            <a:r>
              <a:rPr lang="en-US" sz="2900" dirty="0"/>
              <a:t>increases in temperature, Odonata have </a:t>
            </a:r>
            <a:r>
              <a:rPr lang="en-US" sz="2900" dirty="0" smtClean="0"/>
              <a:t>responded </a:t>
            </a:r>
            <a:r>
              <a:rPr lang="en-US" sz="2900" dirty="0"/>
              <a:t>over time with </a:t>
            </a:r>
            <a:r>
              <a:rPr lang="en-US" sz="2900" b="1" dirty="0" smtClean="0"/>
              <a:t>advances </a:t>
            </a:r>
            <a:r>
              <a:rPr lang="en-US" sz="2900" b="1" dirty="0"/>
              <a:t>in phenology</a:t>
            </a:r>
            <a:r>
              <a:rPr lang="en-US" sz="2900" dirty="0"/>
              <a:t>, the timing of crucial biological events (Hassall </a:t>
            </a:r>
            <a:r>
              <a:rPr lang="en-US" sz="2900" i="1" dirty="0"/>
              <a:t>et al</a:t>
            </a:r>
            <a:r>
              <a:rPr lang="en-US" sz="2900" dirty="0"/>
              <a:t>., 2007</a:t>
            </a:r>
            <a:r>
              <a:rPr lang="en-US" sz="2900" dirty="0" smtClean="0"/>
              <a:t>). </a:t>
            </a:r>
            <a:r>
              <a:rPr lang="en-US" sz="2900" dirty="0"/>
              <a:t>I</a:t>
            </a:r>
            <a:r>
              <a:rPr lang="en-US" sz="2900" dirty="0" smtClean="0"/>
              <a:t>t has been hypothesized </a:t>
            </a:r>
            <a:r>
              <a:rPr lang="en-US" sz="2900" dirty="0"/>
              <a:t>that the developmental rates of Odonata </a:t>
            </a:r>
            <a:r>
              <a:rPr lang="en-US" sz="2900" dirty="0" smtClean="0"/>
              <a:t>would </a:t>
            </a:r>
            <a:r>
              <a:rPr lang="en-US" sz="2900" dirty="0"/>
              <a:t>increase as the environmental temperatures rose, resulting in </a:t>
            </a:r>
            <a:r>
              <a:rPr lang="en-US" sz="2900" dirty="0" smtClean="0"/>
              <a:t>the </a:t>
            </a:r>
            <a:r>
              <a:rPr lang="en-US" sz="2900" dirty="0"/>
              <a:t>advancement of </a:t>
            </a:r>
            <a:r>
              <a:rPr lang="en-US" sz="2900" dirty="0" smtClean="0"/>
              <a:t>their flight period. It </a:t>
            </a:r>
            <a:r>
              <a:rPr lang="en-US" sz="2900" dirty="0"/>
              <a:t>can be expected that a drastic increase in local overwintering temperatures, even </a:t>
            </a:r>
            <a:r>
              <a:rPr lang="en-US" sz="2900" dirty="0" smtClean="0"/>
              <a:t>over </a:t>
            </a:r>
            <a:r>
              <a:rPr lang="en-US" sz="2900" dirty="0"/>
              <a:t>a short time frame, could impact local Odonata phenology. </a:t>
            </a:r>
            <a:r>
              <a:rPr lang="en-US" sz="2900" dirty="0" smtClean="0"/>
              <a:t>Analyzing </a:t>
            </a:r>
            <a:r>
              <a:rPr lang="en-US" sz="2900" dirty="0"/>
              <a:t>inventory data for these two years allowed for the testing of the </a:t>
            </a:r>
            <a:r>
              <a:rPr lang="en-US" sz="2900" b="1" dirty="0"/>
              <a:t>hypothesis </a:t>
            </a:r>
            <a:r>
              <a:rPr lang="en-US" sz="2900" dirty="0"/>
              <a:t>that, if subjected to warmer overwintering temperatures, then locally occurring species of Odonata can be expected to emerge earlier than species that endured a colder winter season. </a:t>
            </a:r>
            <a:r>
              <a:rPr lang="en-US" sz="2900" dirty="0" smtClean="0"/>
              <a:t>A </a:t>
            </a:r>
            <a:r>
              <a:rPr lang="en-US" sz="2900" dirty="0"/>
              <a:t>short-term dataset on the </a:t>
            </a:r>
            <a:r>
              <a:rPr lang="en-US" sz="2900" dirty="0" err="1" smtClean="0"/>
              <a:t>UVa</a:t>
            </a:r>
            <a:r>
              <a:rPr lang="en-US" sz="2900" dirty="0" smtClean="0"/>
              <a:t>-</a:t>
            </a:r>
            <a:r>
              <a:rPr lang="en-US" sz="2900" dirty="0"/>
              <a:t>Wise campus was established during a </a:t>
            </a:r>
            <a:r>
              <a:rPr lang="en-US" sz="2900" b="1" dirty="0"/>
              <a:t>2015 biodiversity study </a:t>
            </a:r>
            <a:r>
              <a:rPr lang="en-US" sz="2900" dirty="0"/>
              <a:t>of Odonata (Marshall &amp; Rodriguez, unpublished data), and </a:t>
            </a:r>
            <a:r>
              <a:rPr lang="en-US" sz="2900" b="1" dirty="0"/>
              <a:t>continuation of this inventory in 2017 </a:t>
            </a:r>
            <a:r>
              <a:rPr lang="en-US" sz="2900" dirty="0"/>
              <a:t>allows for the asking of questions regarding Odonata and temporal events (ex: phenology)</a:t>
            </a:r>
            <a:r>
              <a:rPr lang="en-US" sz="2900" dirty="0" smtClean="0"/>
              <a:t>.</a:t>
            </a:r>
            <a:endParaRPr lang="en-US" sz="2900" dirty="0"/>
          </a:p>
          <a:p>
            <a:pPr algn="just"/>
            <a:endParaRPr lang="en-US" sz="2900" dirty="0" smtClean="0"/>
          </a:p>
          <a:p>
            <a:pPr algn="just"/>
            <a:r>
              <a:rPr lang="en-US" sz="2900" b="1" i="1" dirty="0"/>
              <a:t>Local Overwintering Temperatures</a:t>
            </a:r>
            <a:r>
              <a:rPr lang="en-US" sz="2900" i="1" dirty="0"/>
              <a:t> - </a:t>
            </a:r>
            <a:r>
              <a:rPr lang="en-US" sz="2900" dirty="0" smtClean="0"/>
              <a:t>Comparisons </a:t>
            </a:r>
            <a:r>
              <a:rPr lang="en-US" sz="2900" dirty="0"/>
              <a:t>between the average monthly temperatures from the NOAA weather archives for </a:t>
            </a:r>
            <a:r>
              <a:rPr lang="en-US" sz="2900" dirty="0" smtClean="0"/>
              <a:t>the </a:t>
            </a:r>
            <a:r>
              <a:rPr lang="en-US" sz="2900" dirty="0"/>
              <a:t>three winter months of December, January, and </a:t>
            </a:r>
            <a:r>
              <a:rPr lang="en-US" sz="2900" dirty="0" smtClean="0"/>
              <a:t>February </a:t>
            </a:r>
            <a:r>
              <a:rPr lang="en-US" sz="2900" dirty="0"/>
              <a:t>in Wise County revealed a large shift in temperature trends between 2015 and 2017 (NWS Internet Services Team, </a:t>
            </a:r>
            <a:r>
              <a:rPr lang="en-US" sz="2900" dirty="0" err="1"/>
              <a:t>n.d.</a:t>
            </a:r>
            <a:r>
              <a:rPr lang="en-US" sz="2900" dirty="0"/>
              <a:t>). While December temperatures remained fairly constant, with only a 2.9 °F (1.61°C) difference between the two years, January and February show a growing difference in monthly averages. The average January temperatures in 2017 were 7.4°F  (4.11°C) warmer than the equivalent 2015 averages, while the average February temperatures in 2017 were 16.5°F (9.16°C) warmer than in 2015. This demonstrates that the overwintering conditions for 2017, especially </a:t>
            </a:r>
            <a:r>
              <a:rPr lang="en-US" sz="2900" dirty="0" smtClean="0"/>
              <a:t>late in the </a:t>
            </a:r>
            <a:r>
              <a:rPr lang="en-US" sz="2900" dirty="0"/>
              <a:t>winter season, were remarkably warmer than the 2015 season. </a:t>
            </a:r>
          </a:p>
        </p:txBody>
      </p:sp>
    </p:spTree>
    <p:extLst>
      <p:ext uri="{BB962C8B-B14F-4D97-AF65-F5344CB8AC3E}">
        <p14:creationId xmlns:p14="http://schemas.microsoft.com/office/powerpoint/2010/main" val="221379009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Austin.thmx</Template>
  <TotalTime>36137</TotalTime>
  <Words>2140</Words>
  <Application>Microsoft Macintosh PowerPoint</Application>
  <PresentationFormat>Custom</PresentationFormat>
  <Paragraphs>202</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to create a scientific poster</dc:title>
  <dc:subject>Free Research Poster</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Christian Bullion</cp:lastModifiedBy>
  <cp:revision>225</cp:revision>
  <cp:lastPrinted>2018-03-15T15:51:09Z</cp:lastPrinted>
  <dcterms:created xsi:type="dcterms:W3CDTF">2012-07-31T16:06:49Z</dcterms:created>
  <dcterms:modified xsi:type="dcterms:W3CDTF">2018-03-28T16:50:27Z</dcterms:modified>
  <cp:category>research posters template</cp:category>
</cp:coreProperties>
</file>

<file path=docProps/thumbnail.jpeg>
</file>